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theme/themeOverride1.xml" ContentType="application/vnd.openxmlformats-officedocument.themeOverr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theme/themeOverride2.xml" ContentType="application/vnd.openxmlformats-officedocument.themeOverr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theme/themeOverride3.xml" ContentType="application/vnd.openxmlformats-officedocument.themeOverr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theme/themeOverride4.xml" ContentType="application/vnd.openxmlformats-officedocument.themeOverr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theme/themeOverride5.xml" ContentType="application/vnd.openxmlformats-officedocument.themeOverride+xml"/>
  <Override PartName="/ppt/drawings/drawing1.xml" ContentType="application/vnd.openxmlformats-officedocument.drawingml.chartshapes+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theme/themeOverride6.xml" ContentType="application/vnd.openxmlformats-officedocument.themeOverrid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theme/themeOverride7.xml" ContentType="application/vnd.openxmlformats-officedocument.themeOverrid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theme/themeOverride8.xml" ContentType="application/vnd.openxmlformats-officedocument.themeOverrid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theme/themeOverride9.xml" ContentType="application/vnd.openxmlformats-officedocument.themeOverrid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theme/themeOverride10.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6" r:id="rId1"/>
  </p:sldMasterIdLst>
  <p:sldIdLst>
    <p:sldId id="256" r:id="rId2"/>
    <p:sldId id="257" r:id="rId3"/>
    <p:sldId id="258" r:id="rId4"/>
    <p:sldId id="260" r:id="rId5"/>
    <p:sldId id="261" r:id="rId6"/>
    <p:sldId id="262" r:id="rId7"/>
    <p:sldId id="263" r:id="rId8"/>
    <p:sldId id="265" r:id="rId9"/>
    <p:sldId id="264" r:id="rId10"/>
    <p:sldId id="266" r:id="rId11"/>
    <p:sldId id="282" r:id="rId12"/>
    <p:sldId id="277" r:id="rId13"/>
    <p:sldId id="268" r:id="rId14"/>
    <p:sldId id="269" r:id="rId15"/>
    <p:sldId id="270" r:id="rId16"/>
    <p:sldId id="286" r:id="rId17"/>
    <p:sldId id="271" r:id="rId18"/>
    <p:sldId id="272" r:id="rId19"/>
    <p:sldId id="273" r:id="rId20"/>
    <p:sldId id="274" r:id="rId21"/>
    <p:sldId id="275" r:id="rId22"/>
    <p:sldId id="276" r:id="rId23"/>
    <p:sldId id="267" r:id="rId24"/>
    <p:sldId id="278" r:id="rId25"/>
    <p:sldId id="284" r:id="rId26"/>
    <p:sldId id="279" r:id="rId27"/>
    <p:sldId id="280" r:id="rId28"/>
    <p:sldId id="281" r:id="rId29"/>
    <p:sldId id="283" r:id="rId30"/>
    <p:sldId id="287" r:id="rId31"/>
    <p:sldId id="259" r:id="rId32"/>
    <p:sldId id="285" r:id="rId3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221" autoAdjust="0"/>
    <p:restoredTop sz="94660"/>
  </p:normalViewPr>
  <p:slideViewPr>
    <p:cSldViewPr snapToGrid="0">
      <p:cViewPr varScale="1">
        <p:scale>
          <a:sx n="72" d="100"/>
          <a:sy n="72" d="100"/>
        </p:scale>
        <p:origin x="648"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themeOverride" Target="../theme/themeOverride8.xml"/><Relationship Id="rId2" Type="http://schemas.microsoft.com/office/2011/relationships/chartColorStyle" Target="colors10.xml"/><Relationship Id="rId1" Type="http://schemas.microsoft.com/office/2011/relationships/chartStyle" Target="style10.xml"/><Relationship Id="rId4" Type="http://schemas.openxmlformats.org/officeDocument/2006/relationships/package" Target="../embeddings/Microsoft_Excel_Worksheet9.xlsx"/></Relationships>
</file>

<file path=ppt/charts/_rels/chart11.xml.rels><?xml version="1.0" encoding="UTF-8" standalone="yes"?>
<Relationships xmlns="http://schemas.openxmlformats.org/package/2006/relationships"><Relationship Id="rId3" Type="http://schemas.openxmlformats.org/officeDocument/2006/relationships/themeOverride" Target="../theme/themeOverride9.xml"/><Relationship Id="rId2" Type="http://schemas.microsoft.com/office/2011/relationships/chartColorStyle" Target="colors11.xml"/><Relationship Id="rId1" Type="http://schemas.microsoft.com/office/2011/relationships/chartStyle" Target="style11.xml"/><Relationship Id="rId4" Type="http://schemas.openxmlformats.org/officeDocument/2006/relationships/package" Target="../embeddings/Microsoft_Excel_Worksheet10.xlsx"/></Relationships>
</file>

<file path=ppt/charts/_rels/chart12.xml.rels><?xml version="1.0" encoding="UTF-8" standalone="yes"?>
<Relationships xmlns="http://schemas.openxmlformats.org/package/2006/relationships"><Relationship Id="rId3" Type="http://schemas.openxmlformats.org/officeDocument/2006/relationships/themeOverride" Target="../theme/themeOverride10.xml"/><Relationship Id="rId2" Type="http://schemas.microsoft.com/office/2011/relationships/chartColorStyle" Target="colors12.xml"/><Relationship Id="rId1" Type="http://schemas.microsoft.com/office/2011/relationships/chartStyle" Target="style12.xml"/><Relationship Id="rId4" Type="http://schemas.openxmlformats.org/officeDocument/2006/relationships/package" Target="../embeddings/Microsoft_Excel_Worksheet11.xlsx"/></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package" Target="../embeddings/Microsoft_Excel_Worksheet2.xlsx"/></Relationships>
</file>

<file path=ppt/charts/_rels/chart4.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package" Target="../embeddings/Microsoft_Excel_Worksheet3.xlsx"/></Relationships>
</file>

<file path=ppt/charts/_rels/chart5.xml.rels><?xml version="1.0" encoding="UTF-8" standalone="yes"?>
<Relationships xmlns="http://schemas.openxmlformats.org/package/2006/relationships"><Relationship Id="rId3" Type="http://schemas.openxmlformats.org/officeDocument/2006/relationships/themeOverride" Target="../theme/themeOverride3.xml"/><Relationship Id="rId2" Type="http://schemas.microsoft.com/office/2011/relationships/chartColorStyle" Target="colors5.xml"/><Relationship Id="rId1" Type="http://schemas.microsoft.com/office/2011/relationships/chartStyle" Target="style5.xml"/><Relationship Id="rId4" Type="http://schemas.openxmlformats.org/officeDocument/2006/relationships/package" Target="../embeddings/Microsoft_Excel_Worksheet4.xlsx"/></Relationships>
</file>

<file path=ppt/charts/_rels/chart6.xml.rels><?xml version="1.0" encoding="UTF-8" standalone="yes"?>
<Relationships xmlns="http://schemas.openxmlformats.org/package/2006/relationships"><Relationship Id="rId3" Type="http://schemas.openxmlformats.org/officeDocument/2006/relationships/themeOverride" Target="../theme/themeOverride4.xml"/><Relationship Id="rId2" Type="http://schemas.microsoft.com/office/2011/relationships/chartColorStyle" Target="colors6.xml"/><Relationship Id="rId1" Type="http://schemas.microsoft.com/office/2011/relationships/chartStyle" Target="style6.xml"/><Relationship Id="rId4" Type="http://schemas.openxmlformats.org/officeDocument/2006/relationships/package" Target="../embeddings/Microsoft_Excel_Worksheet5.xlsx"/></Relationships>
</file>

<file path=ppt/charts/_rels/chart7.xml.rels><?xml version="1.0" encoding="UTF-8" standalone="yes"?>
<Relationships xmlns="http://schemas.openxmlformats.org/package/2006/relationships"><Relationship Id="rId3" Type="http://schemas.openxmlformats.org/officeDocument/2006/relationships/themeOverride" Target="../theme/themeOverride5.xml"/><Relationship Id="rId2" Type="http://schemas.microsoft.com/office/2011/relationships/chartColorStyle" Target="colors7.xml"/><Relationship Id="rId1" Type="http://schemas.microsoft.com/office/2011/relationships/chartStyle" Target="style7.xml"/><Relationship Id="rId5" Type="http://schemas.openxmlformats.org/officeDocument/2006/relationships/chartUserShapes" Target="../drawings/drawing1.xml"/><Relationship Id="rId4" Type="http://schemas.openxmlformats.org/officeDocument/2006/relationships/package" Target="../embeddings/Microsoft_Excel_Worksheet6.xlsx"/></Relationships>
</file>

<file path=ppt/charts/_rels/chart8.xml.rels><?xml version="1.0" encoding="UTF-8" standalone="yes"?>
<Relationships xmlns="http://schemas.openxmlformats.org/package/2006/relationships"><Relationship Id="rId3" Type="http://schemas.openxmlformats.org/officeDocument/2006/relationships/themeOverride" Target="../theme/themeOverride6.xml"/><Relationship Id="rId2" Type="http://schemas.microsoft.com/office/2011/relationships/chartColorStyle" Target="colors8.xml"/><Relationship Id="rId1" Type="http://schemas.microsoft.com/office/2011/relationships/chartStyle" Target="style8.xml"/><Relationship Id="rId4" Type="http://schemas.openxmlformats.org/officeDocument/2006/relationships/package" Target="../embeddings/Microsoft_Excel_Worksheet7.xlsx"/></Relationships>
</file>

<file path=ppt/charts/_rels/chart9.xml.rels><?xml version="1.0" encoding="UTF-8" standalone="yes"?>
<Relationships xmlns="http://schemas.openxmlformats.org/package/2006/relationships"><Relationship Id="rId3" Type="http://schemas.openxmlformats.org/officeDocument/2006/relationships/themeOverride" Target="../theme/themeOverride7.xml"/><Relationship Id="rId2" Type="http://schemas.microsoft.com/office/2011/relationships/chartColorStyle" Target="colors9.xml"/><Relationship Id="rId1" Type="http://schemas.microsoft.com/office/2011/relationships/chartStyle" Target="style9.xml"/><Relationship Id="rId4" Type="http://schemas.openxmlformats.org/officeDocument/2006/relationships/package" Target="../embeddings/Microsoft_Excel_Worksheet8.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[Ca 1.xlsx]Ca 1!PivotTable3</c:name>
    <c:fmtId val="18"/>
  </c:pivotSource>
  <c:chart>
    <c:title>
      <c:tx>
        <c:rich>
          <a:bodyPr rot="0" spcFirstLastPara="1" vertOverflow="ellipsis" vert="horz" wrap="square" anchor="ctr" anchorCtr="1"/>
          <a:lstStyle/>
          <a:p>
            <a:pPr>
              <a:defRPr sz="2400" b="1" i="0" u="none" strike="noStrike" kern="1200" baseline="0">
                <a:solidFill>
                  <a:schemeClr val="accent5">
                    <a:lumMod val="50000"/>
                  </a:schemeClr>
                </a:solidFill>
                <a:latin typeface="Cambria Math" panose="02040503050406030204" pitchFamily="18" charset="0"/>
                <a:ea typeface="Cambria Math" panose="02040503050406030204" pitchFamily="18" charset="0"/>
                <a:cs typeface="+mn-cs"/>
              </a:defRPr>
            </a:pPr>
            <a:r>
              <a:rPr lang="en-US" sz="2800" dirty="0">
                <a:solidFill>
                  <a:schemeClr val="accent5">
                    <a:lumMod val="50000"/>
                  </a:schemeClr>
                </a:solidFill>
                <a:latin typeface="Cambria Math" panose="02040503050406030204" pitchFamily="18" charset="0"/>
                <a:ea typeface="Cambria Math" panose="02040503050406030204" pitchFamily="18" charset="0"/>
              </a:rPr>
              <a:t>Sales range from customers</a:t>
            </a:r>
          </a:p>
        </c:rich>
      </c:tx>
      <c:overlay val="0"/>
      <c:spPr>
        <a:noFill/>
        <a:ln>
          <a:noFill/>
        </a:ln>
        <a:effectLst/>
      </c:spPr>
      <c:txPr>
        <a:bodyPr rot="0" spcFirstLastPara="1" vertOverflow="ellipsis" vert="horz" wrap="square" anchor="ctr" anchorCtr="1"/>
        <a:lstStyle/>
        <a:p>
          <a:pPr>
            <a:defRPr sz="2400" b="1" i="0" u="none" strike="noStrike" kern="1200" baseline="0">
              <a:solidFill>
                <a:schemeClr val="accent5">
                  <a:lumMod val="50000"/>
                </a:schemeClr>
              </a:solidFill>
              <a:latin typeface="Cambria Math" panose="02040503050406030204" pitchFamily="18" charset="0"/>
              <a:ea typeface="Cambria Math" panose="02040503050406030204" pitchFamily="18" charset="0"/>
              <a:cs typeface="+mn-cs"/>
            </a:defRPr>
          </a:pPr>
          <a:endParaRPr lang="en-US"/>
        </a:p>
      </c:txPr>
    </c:title>
    <c:autoTitleDeleted val="0"/>
    <c:pivotFmts>
      <c:pivotFmt>
        <c:idx val="0"/>
        <c:spPr>
          <a:solidFill>
            <a:schemeClr val="accent6"/>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6"/>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6"/>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6"/>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6"/>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9.9215879265091844E-2"/>
          <c:y val="0.17171296296296298"/>
          <c:w val="0.87022856517935254"/>
          <c:h val="0.50291265675123942"/>
        </c:manualLayout>
      </c:layout>
      <c:barChart>
        <c:barDir val="col"/>
        <c:grouping val="clustered"/>
        <c:varyColors val="0"/>
        <c:ser>
          <c:idx val="0"/>
          <c:order val="0"/>
          <c:tx>
            <c:strRef>
              <c:f>'Ca 1'!$W$50</c:f>
              <c:strCache>
                <c:ptCount val="1"/>
                <c:pt idx="0">
                  <c:v>Total</c:v>
                </c:pt>
              </c:strCache>
            </c:strRef>
          </c:tx>
          <c:spPr>
            <a:solidFill>
              <a:schemeClr val="accent2">
                <a:lumMod val="50000"/>
              </a:schemeClr>
            </a:solidFill>
            <a:ln>
              <a:noFill/>
            </a:ln>
            <a:effectLst/>
          </c:spPr>
          <c:invertIfNegative val="0"/>
          <c:dPt>
            <c:idx val="2"/>
            <c:invertIfNegative val="0"/>
            <c:bubble3D val="0"/>
            <c:spPr>
              <a:solidFill>
                <a:srgbClr val="C00000"/>
              </a:solidFill>
              <a:ln>
                <a:noFill/>
              </a:ln>
              <a:effectLst/>
            </c:spPr>
            <c:extLst>
              <c:ext xmlns:c16="http://schemas.microsoft.com/office/drawing/2014/chart" uri="{C3380CC4-5D6E-409C-BE32-E72D297353CC}">
                <c16:uniqueId val="{00000002-9440-41E3-BB3D-243902A990AB}"/>
              </c:ext>
            </c:extLst>
          </c:dPt>
          <c:dPt>
            <c:idx val="3"/>
            <c:invertIfNegative val="0"/>
            <c:bubble3D val="0"/>
            <c:spPr>
              <a:solidFill>
                <a:srgbClr val="C00000"/>
              </a:solidFill>
              <a:ln>
                <a:noFill/>
              </a:ln>
              <a:effectLst/>
            </c:spPr>
            <c:extLst>
              <c:ext xmlns:c16="http://schemas.microsoft.com/office/drawing/2014/chart" uri="{C3380CC4-5D6E-409C-BE32-E72D297353CC}">
                <c16:uniqueId val="{00000003-9440-41E3-BB3D-243902A990AB}"/>
              </c:ext>
            </c:extLst>
          </c:dPt>
          <c:dPt>
            <c:idx val="4"/>
            <c:invertIfNegative val="0"/>
            <c:bubble3D val="0"/>
            <c:spPr>
              <a:solidFill>
                <a:srgbClr val="C00000"/>
              </a:solidFill>
              <a:ln>
                <a:noFill/>
              </a:ln>
              <a:effectLst/>
            </c:spPr>
            <c:extLst>
              <c:ext xmlns:c16="http://schemas.microsoft.com/office/drawing/2014/chart" uri="{C3380CC4-5D6E-409C-BE32-E72D297353CC}">
                <c16:uniqueId val="{00000004-9440-41E3-BB3D-243902A990AB}"/>
              </c:ext>
            </c:extLst>
          </c:dPt>
          <c:dLbls>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solidFill>
                    <a:latin typeface="Cambria Math" panose="02040503050406030204" pitchFamily="18" charset="0"/>
                    <a:ea typeface="Cambria Math" panose="02040503050406030204" pitchFamily="18" charset="0"/>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2">
                          <a:lumMod val="35000"/>
                          <a:lumOff val="65000"/>
                        </a:schemeClr>
                      </a:solidFill>
                    </a:ln>
                    <a:effectLst/>
                  </c:spPr>
                </c15:leaderLines>
              </c:ext>
            </c:extLst>
          </c:dLbls>
          <c:cat>
            <c:strRef>
              <c:f>'Ca 1'!$V$51:$V$62</c:f>
              <c:strCache>
                <c:ptCount val="11"/>
                <c:pt idx="0">
                  <c:v>7918.6-27918.6</c:v>
                </c:pt>
                <c:pt idx="1">
                  <c:v>27918.6-47918.6</c:v>
                </c:pt>
                <c:pt idx="2">
                  <c:v>47918.6-67918.6</c:v>
                </c:pt>
                <c:pt idx="3">
                  <c:v>67918.6-87918.6</c:v>
                </c:pt>
                <c:pt idx="4">
                  <c:v>87918.6-107918.6</c:v>
                </c:pt>
                <c:pt idx="5">
                  <c:v>107918.6-127918.6</c:v>
                </c:pt>
                <c:pt idx="6">
                  <c:v>127918.6-147918.6</c:v>
                </c:pt>
                <c:pt idx="7">
                  <c:v>147918.6-167918.6</c:v>
                </c:pt>
                <c:pt idx="8">
                  <c:v>167918.6-187918.6</c:v>
                </c:pt>
                <c:pt idx="9">
                  <c:v>587918.6-607918.6</c:v>
                </c:pt>
                <c:pt idx="10">
                  <c:v>807918.6-827918.6</c:v>
                </c:pt>
              </c:strCache>
            </c:strRef>
          </c:cat>
          <c:val>
            <c:numRef>
              <c:f>'Ca 1'!$W$51:$W$62</c:f>
              <c:numCache>
                <c:formatCode>General</c:formatCode>
                <c:ptCount val="11"/>
                <c:pt idx="0">
                  <c:v>4</c:v>
                </c:pt>
                <c:pt idx="1">
                  <c:v>10</c:v>
                </c:pt>
                <c:pt idx="2">
                  <c:v>17</c:v>
                </c:pt>
                <c:pt idx="3">
                  <c:v>24</c:v>
                </c:pt>
                <c:pt idx="4">
                  <c:v>19</c:v>
                </c:pt>
                <c:pt idx="5">
                  <c:v>7</c:v>
                </c:pt>
                <c:pt idx="6">
                  <c:v>8</c:v>
                </c:pt>
                <c:pt idx="7">
                  <c:v>5</c:v>
                </c:pt>
                <c:pt idx="8">
                  <c:v>2</c:v>
                </c:pt>
                <c:pt idx="9">
                  <c:v>1</c:v>
                </c:pt>
                <c:pt idx="10">
                  <c:v>1</c:v>
                </c:pt>
              </c:numCache>
            </c:numRef>
          </c:val>
          <c:extLst>
            <c:ext xmlns:c16="http://schemas.microsoft.com/office/drawing/2014/chart" uri="{C3380CC4-5D6E-409C-BE32-E72D297353CC}">
              <c16:uniqueId val="{00000000-9440-41E3-BB3D-243902A990AB}"/>
            </c:ext>
          </c:extLst>
        </c:ser>
        <c:dLbls>
          <c:dLblPos val="outEnd"/>
          <c:showLegendKey val="0"/>
          <c:showVal val="1"/>
          <c:showCatName val="0"/>
          <c:showSerName val="0"/>
          <c:showPercent val="0"/>
          <c:showBubbleSize val="0"/>
        </c:dLbls>
        <c:gapWidth val="100"/>
        <c:overlap val="-24"/>
        <c:axId val="10134111"/>
        <c:axId val="10149503"/>
      </c:barChart>
      <c:catAx>
        <c:axId val="10134111"/>
        <c:scaling>
          <c:orientation val="minMax"/>
        </c:scaling>
        <c:delete val="0"/>
        <c:axPos val="b"/>
        <c:numFmt formatCode="General" sourceLinked="1"/>
        <c:majorTickMark val="none"/>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1200" b="0" i="0" u="none" strike="noStrike" kern="1200" baseline="0">
                <a:solidFill>
                  <a:schemeClr val="tx1"/>
                </a:solidFill>
                <a:latin typeface="Cambria Math" panose="02040503050406030204" pitchFamily="18" charset="0"/>
                <a:ea typeface="Cambria Math" panose="02040503050406030204" pitchFamily="18" charset="0"/>
                <a:cs typeface="+mn-cs"/>
              </a:defRPr>
            </a:pPr>
            <a:endParaRPr lang="en-US"/>
          </a:p>
        </c:txPr>
        <c:crossAx val="10149503"/>
        <c:crosses val="autoZero"/>
        <c:auto val="1"/>
        <c:lblAlgn val="ctr"/>
        <c:lblOffset val="100"/>
        <c:noMultiLvlLbl val="0"/>
      </c:catAx>
      <c:valAx>
        <c:axId val="10149503"/>
        <c:scaling>
          <c:orientation val="minMax"/>
        </c:scaling>
        <c:delete val="0"/>
        <c:axPos val="l"/>
        <c:majorGridlines>
          <c:spPr>
            <a:ln w="9525" cap="flat" cmpd="sng" algn="ctr">
              <a:solidFill>
                <a:schemeClr val="tx2">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Cambria Math" panose="02040503050406030204" pitchFamily="18" charset="0"/>
                <a:ea typeface="Cambria Math" panose="02040503050406030204" pitchFamily="18" charset="0"/>
                <a:cs typeface="+mn-cs"/>
              </a:defRPr>
            </a:pPr>
            <a:endParaRPr lang="en-US"/>
          </a:p>
        </c:txPr>
        <c:crossAx val="1013411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[Ca 1.xlsx]Ca 1!PivotTable4</c:name>
    <c:fmtId val="6"/>
  </c:pivotSource>
  <c:chart>
    <c:title>
      <c:tx>
        <c:rich>
          <a:bodyPr rot="0" spcFirstLastPara="1" vertOverflow="ellipsis" vert="horz" wrap="square" anchor="ctr" anchorCtr="1"/>
          <a:lstStyle/>
          <a:p>
            <a:pPr>
              <a:defRPr sz="2000" b="1" i="0" u="none" strike="noStrike" kern="1200" spc="0" baseline="0">
                <a:solidFill>
                  <a:schemeClr val="tx1"/>
                </a:solidFill>
                <a:latin typeface="+mn-lt"/>
                <a:ea typeface="+mn-ea"/>
                <a:cs typeface="+mn-cs"/>
              </a:defRPr>
            </a:pPr>
            <a:r>
              <a:rPr lang="en-US" sz="2000" b="1">
                <a:solidFill>
                  <a:schemeClr val="tx1"/>
                </a:solidFill>
              </a:rPr>
              <a:t>Total sales by each employee</a:t>
            </a:r>
          </a:p>
        </c:rich>
      </c:tx>
      <c:layout>
        <c:manualLayout>
          <c:xMode val="edge"/>
          <c:yMode val="edge"/>
          <c:x val="0.34942573076349576"/>
          <c:y val="3.8851359389690351E-2"/>
        </c:manualLayout>
      </c:layout>
      <c:overlay val="0"/>
      <c:spPr>
        <a:noFill/>
        <a:ln>
          <a:noFill/>
        </a:ln>
        <a:effectLst/>
      </c:spPr>
      <c:txPr>
        <a:bodyPr rot="0" spcFirstLastPara="1" vertOverflow="ellipsis" vert="horz" wrap="square" anchor="ctr" anchorCtr="1"/>
        <a:lstStyle/>
        <a:p>
          <a:pPr>
            <a:defRPr sz="2000" b="1" i="0" u="none" strike="noStrike" kern="1200" spc="0" baseline="0">
              <a:solidFill>
                <a:schemeClr val="tx1"/>
              </a:solidFill>
              <a:latin typeface="+mn-lt"/>
              <a:ea typeface="+mn-ea"/>
              <a:cs typeface="+mn-cs"/>
            </a:defRPr>
          </a:pPr>
          <a:endParaRPr lang="en-US"/>
        </a:p>
      </c:txPr>
    </c:title>
    <c:autoTitleDeleted val="0"/>
    <c:pivotFmts>
      <c:pivotFmt>
        <c:idx val="0"/>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sz="900" b="0" i="0" u="none" strike="noStrike" kern="1200" baseline="0">
                  <a:solidFill>
                    <a:sysClr val="windowText" lastClr="000000"/>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rgbClr val="C00000"/>
          </a:solidFill>
          <a:ln>
            <a:noFill/>
          </a:ln>
          <a:effectLst/>
        </c:spPr>
        <c:dLbl>
          <c:idx val="0"/>
          <c:layout>
            <c:manualLayout>
              <c:x val="0"/>
              <c:y val="-2.7308179537494742E-2"/>
            </c:manualLayout>
          </c:layout>
          <c:tx>
            <c:rich>
              <a:bodyPr rot="0" spcFirstLastPara="1" vertOverflow="ellipsis" vert="horz" wrap="square" lIns="38100" tIns="19050" rIns="38100" bIns="19050" anchor="ctr"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sz="900" b="0" i="0" u="none" strike="noStrike" kern="1200" baseline="0">
                    <a:solidFill>
                      <a:sysClr val="windowText" lastClr="000000"/>
                    </a:solidFill>
                    <a:latin typeface="+mn-lt"/>
                    <a:ea typeface="+mn-ea"/>
                    <a:cs typeface="+mn-cs"/>
                  </a:defRPr>
                </a:pPr>
                <a:fld id="{FE1D8BC1-AC4E-4BA4-934D-523B173003DF}" type="CELLREF">
                  <a:rPr lang="en-US"/>
                  <a:pPr marL="0" marR="0" lvl="0" indent="0" algn="ctr" defTabSz="914400" rtl="0" eaLnBrk="1" fontAlgn="auto" latinLnBrk="0" hangingPunct="1">
                    <a:lnSpc>
                      <a:spcPct val="100000"/>
                    </a:lnSpc>
                    <a:spcBef>
                      <a:spcPts val="0"/>
                    </a:spcBef>
                    <a:spcAft>
                      <a:spcPts val="0"/>
                    </a:spcAft>
                    <a:buClrTx/>
                    <a:buSzTx/>
                    <a:buFontTx/>
                    <a:buNone/>
                    <a:tabLst/>
                    <a:defRPr sz="900" b="0" i="0" u="none" strike="noStrike" kern="1200" baseline="0">
                      <a:solidFill>
                        <a:sysClr val="windowText" lastClr="000000"/>
                      </a:solidFill>
                      <a:latin typeface="+mn-lt"/>
                      <a:ea typeface="+mn-ea"/>
                      <a:cs typeface="+mn-cs"/>
                    </a:defRPr>
                  </a:pPr>
                  <a:t>[CELLREF]</a:t>
                </a:fld>
                <a:endParaRPr lang="en-US"/>
              </a:p>
              <a:p>
                <a:pPr marL="0" marR="0" lvl="0" indent="0" algn="ctr" defTabSz="914400" rtl="0" eaLnBrk="1" fontAlgn="auto" latinLnBrk="0" hangingPunct="1">
                  <a:lnSpc>
                    <a:spcPct val="100000"/>
                  </a:lnSpc>
                  <a:spcBef>
                    <a:spcPts val="0"/>
                  </a:spcBef>
                  <a:spcAft>
                    <a:spcPts val="0"/>
                  </a:spcAft>
                  <a:buClrTx/>
                  <a:buSzTx/>
                  <a:buFontTx/>
                  <a:buNone/>
                  <a:tabLst/>
                  <a:defRPr sz="900" b="0" i="0" u="none" strike="noStrike" kern="1200" baseline="0">
                    <a:solidFill>
                      <a:sysClr val="windowText" lastClr="000000"/>
                    </a:solidFill>
                    <a:latin typeface="+mn-lt"/>
                    <a:ea typeface="+mn-ea"/>
                    <a:cs typeface="+mn-cs"/>
                  </a:defRPr>
                </a:pPr>
                <a:fld id="{109CB3F5-3181-4FAA-938C-C3010675646D}" type="VALUE">
                  <a:rPr lang="en-US" sz="900" b="0" i="0" u="none" strike="noStrike" kern="1200" baseline="0">
                    <a:solidFill>
                      <a:sysClr val="windowText" lastClr="000000"/>
                    </a:solidFill>
                  </a:rPr>
                  <a:pPr marL="0" marR="0" lvl="0" indent="0" algn="ctr" defTabSz="914400" rtl="0" eaLnBrk="1" fontAlgn="auto" latinLnBrk="0" hangingPunct="1">
                    <a:lnSpc>
                      <a:spcPct val="100000"/>
                    </a:lnSpc>
                    <a:spcBef>
                      <a:spcPts val="0"/>
                    </a:spcBef>
                    <a:spcAft>
                      <a:spcPts val="0"/>
                    </a:spcAft>
                    <a:buClrTx/>
                    <a:buSzTx/>
                    <a:buFontTx/>
                    <a:buNone/>
                    <a:tabLst/>
                    <a:defRPr sz="900" b="0" i="0" u="none" strike="noStrike" kern="1200" baseline="0">
                      <a:solidFill>
                        <a:sysClr val="windowText" lastClr="000000"/>
                      </a:solidFill>
                      <a:latin typeface="+mn-lt"/>
                      <a:ea typeface="+mn-ea"/>
                      <a:cs typeface="+mn-cs"/>
                    </a:defRPr>
                  </a:pPr>
                  <a:t>[VALUE]</a:t>
                </a:fld>
                <a:r>
                  <a:rPr lang="en-US" sz="900" b="0" i="0" u="none" strike="noStrike" kern="1200" baseline="0">
                    <a:solidFill>
                      <a:sysClr val="windowText" lastClr="000000"/>
                    </a:solidFill>
                  </a:rPr>
                  <a:t> </a:t>
                </a:r>
              </a:p>
            </c:rich>
          </c:tx>
          <c:spPr>
            <a:noFill/>
            <a:ln>
              <a:noFill/>
            </a:ln>
            <a:effectLst/>
          </c:spPr>
          <c:txPr>
            <a:bodyPr rot="0" spcFirstLastPara="1" vertOverflow="ellipsis" vert="horz" wrap="square" lIns="38100" tIns="19050" rIns="38100" bIns="19050" anchor="ctr"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sz="900" b="0" i="0" u="none" strike="noStrike" kern="1200" baseline="0">
                  <a:solidFill>
                    <a:sysClr val="windowText" lastClr="000000"/>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Lst>
        </c:dLbl>
      </c:pivotFmt>
      <c:pivotFmt>
        <c:idx val="4"/>
        <c:spPr>
          <a:solidFill>
            <a:schemeClr val="accent6"/>
          </a:solidFill>
          <a:ln>
            <a:noFill/>
          </a:ln>
          <a:effectLst/>
        </c:spPr>
      </c:pivotFmt>
      <c:pivotFmt>
        <c:idx val="5"/>
        <c:spPr>
          <a:solidFill>
            <a:schemeClr val="accent6"/>
          </a:solidFill>
          <a:ln>
            <a:noFill/>
          </a:ln>
          <a:effectLst/>
        </c:spPr>
      </c:pivotFmt>
      <c:pivotFmt>
        <c:idx val="6"/>
        <c:spPr>
          <a:solidFill>
            <a:schemeClr val="accent6"/>
          </a:solidFill>
          <a:ln>
            <a:noFill/>
          </a:ln>
          <a:effectLst/>
        </c:spPr>
      </c:pivotFmt>
      <c:pivotFmt>
        <c:idx val="7"/>
        <c:spPr>
          <a:solidFill>
            <a:schemeClr val="accent6"/>
          </a:solidFill>
          <a:ln>
            <a:noFill/>
          </a:ln>
          <a:effectLst/>
        </c:spPr>
      </c:pivotFmt>
      <c:pivotFmt>
        <c:idx val="8"/>
        <c:spPr>
          <a:solidFill>
            <a:schemeClr val="accent6"/>
          </a:solidFill>
          <a:ln>
            <a:noFill/>
          </a:ln>
          <a:effectLst/>
        </c:spPr>
      </c:pivotFmt>
      <c:pivotFmt>
        <c:idx val="9"/>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sz="900" b="0" i="0" u="none" strike="noStrike" kern="1200" baseline="0">
                  <a:solidFill>
                    <a:sysClr val="windowText" lastClr="000000"/>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0"/>
        <c:spPr>
          <a:solidFill>
            <a:schemeClr val="accent6"/>
          </a:solidFill>
          <a:ln>
            <a:noFill/>
          </a:ln>
          <a:effectLst/>
        </c:spPr>
      </c:pivotFmt>
      <c:pivotFmt>
        <c:idx val="11"/>
        <c:spPr>
          <a:solidFill>
            <a:schemeClr val="accent6"/>
          </a:solidFill>
          <a:ln>
            <a:noFill/>
          </a:ln>
          <a:effectLst/>
        </c:spPr>
      </c:pivotFmt>
      <c:pivotFmt>
        <c:idx val="12"/>
        <c:spPr>
          <a:solidFill>
            <a:schemeClr val="accent6"/>
          </a:solidFill>
          <a:ln>
            <a:noFill/>
          </a:ln>
          <a:effectLst/>
        </c:spPr>
      </c:pivotFmt>
      <c:pivotFmt>
        <c:idx val="13"/>
        <c:spPr>
          <a:solidFill>
            <a:schemeClr val="accent6"/>
          </a:solidFill>
          <a:ln>
            <a:noFill/>
          </a:ln>
          <a:effectLst/>
        </c:spPr>
      </c:pivotFmt>
      <c:pivotFmt>
        <c:idx val="14"/>
        <c:spPr>
          <a:solidFill>
            <a:schemeClr val="accent6"/>
          </a:solidFill>
          <a:ln>
            <a:noFill/>
          </a:ln>
          <a:effectLst/>
        </c:spPr>
      </c:pivotFmt>
      <c:pivotFmt>
        <c:idx val="15"/>
        <c:spPr>
          <a:solidFill>
            <a:srgbClr val="C00000"/>
          </a:solidFill>
          <a:ln>
            <a:noFill/>
          </a:ln>
          <a:effectLst/>
        </c:spPr>
        <c:dLbl>
          <c:idx val="0"/>
          <c:layout>
            <c:manualLayout>
              <c:x val="0"/>
              <c:y val="-2.7308179537494742E-2"/>
            </c:manualLayout>
          </c:layout>
          <c:tx>
            <c:rich>
              <a:bodyPr rot="0" spcFirstLastPara="1" vertOverflow="ellipsis" vert="horz" wrap="square" lIns="38100" tIns="19050" rIns="38100" bIns="19050" anchor="ctr"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sz="900" b="0" i="0" u="none" strike="noStrike" kern="1200" baseline="0">
                    <a:solidFill>
                      <a:sysClr val="windowText" lastClr="000000"/>
                    </a:solidFill>
                    <a:latin typeface="+mn-lt"/>
                    <a:ea typeface="+mn-ea"/>
                    <a:cs typeface="+mn-cs"/>
                  </a:defRPr>
                </a:pPr>
                <a:fld id="{FE1D8BC1-AC4E-4BA4-934D-523B173003DF}" type="CELLREF">
                  <a:rPr lang="en-US"/>
                  <a:pPr marL="0" marR="0" lvl="0" indent="0" algn="ctr" defTabSz="914400" rtl="0" eaLnBrk="1" fontAlgn="auto" latinLnBrk="0" hangingPunct="1">
                    <a:lnSpc>
                      <a:spcPct val="100000"/>
                    </a:lnSpc>
                    <a:spcBef>
                      <a:spcPts val="0"/>
                    </a:spcBef>
                    <a:spcAft>
                      <a:spcPts val="0"/>
                    </a:spcAft>
                    <a:buClrTx/>
                    <a:buSzTx/>
                    <a:buFontTx/>
                    <a:buNone/>
                    <a:tabLst/>
                    <a:defRPr sz="900" b="0" i="0" u="none" strike="noStrike" kern="1200" baseline="0">
                      <a:solidFill>
                        <a:sysClr val="windowText" lastClr="000000"/>
                      </a:solidFill>
                      <a:latin typeface="+mn-lt"/>
                      <a:ea typeface="+mn-ea"/>
                      <a:cs typeface="+mn-cs"/>
                    </a:defRPr>
                  </a:pPr>
                  <a:t>[CELLREF]</a:t>
                </a:fld>
                <a:endParaRPr lang="en-US"/>
              </a:p>
              <a:p>
                <a:pPr marL="0" marR="0" lvl="0" indent="0" algn="ctr" defTabSz="914400" rtl="0" eaLnBrk="1" fontAlgn="auto" latinLnBrk="0" hangingPunct="1">
                  <a:lnSpc>
                    <a:spcPct val="100000"/>
                  </a:lnSpc>
                  <a:spcBef>
                    <a:spcPts val="0"/>
                  </a:spcBef>
                  <a:spcAft>
                    <a:spcPts val="0"/>
                  </a:spcAft>
                  <a:buClrTx/>
                  <a:buSzTx/>
                  <a:buFontTx/>
                  <a:buNone/>
                  <a:tabLst/>
                  <a:defRPr sz="900" b="0" i="0" u="none" strike="noStrike" kern="1200" baseline="0">
                    <a:solidFill>
                      <a:sysClr val="windowText" lastClr="000000"/>
                    </a:solidFill>
                    <a:latin typeface="+mn-lt"/>
                    <a:ea typeface="+mn-ea"/>
                    <a:cs typeface="+mn-cs"/>
                  </a:defRPr>
                </a:pPr>
                <a:fld id="{109CB3F5-3181-4FAA-938C-C3010675646D}" type="VALUE">
                  <a:rPr lang="en-US" sz="900" b="0" i="0" u="none" strike="noStrike" kern="1200" baseline="0">
                    <a:solidFill>
                      <a:sysClr val="windowText" lastClr="000000"/>
                    </a:solidFill>
                  </a:rPr>
                  <a:pPr marL="0" marR="0" lvl="0" indent="0" algn="ctr" defTabSz="914400" rtl="0" eaLnBrk="1" fontAlgn="auto" latinLnBrk="0" hangingPunct="1">
                    <a:lnSpc>
                      <a:spcPct val="100000"/>
                    </a:lnSpc>
                    <a:spcBef>
                      <a:spcPts val="0"/>
                    </a:spcBef>
                    <a:spcAft>
                      <a:spcPts val="0"/>
                    </a:spcAft>
                    <a:buClrTx/>
                    <a:buSzTx/>
                    <a:buFontTx/>
                    <a:buNone/>
                    <a:tabLst/>
                    <a:defRPr sz="900" b="0" i="0" u="none" strike="noStrike" kern="1200" baseline="0">
                      <a:solidFill>
                        <a:sysClr val="windowText" lastClr="000000"/>
                      </a:solidFill>
                      <a:latin typeface="+mn-lt"/>
                      <a:ea typeface="+mn-ea"/>
                      <a:cs typeface="+mn-cs"/>
                    </a:defRPr>
                  </a:pPr>
                  <a:t>[VALUE]</a:t>
                </a:fld>
                <a:r>
                  <a:rPr lang="en-US" sz="900" b="0" i="0" u="none" strike="noStrike" kern="1200" baseline="0">
                    <a:solidFill>
                      <a:sysClr val="windowText" lastClr="000000"/>
                    </a:solidFill>
                  </a:rPr>
                  <a:t> </a:t>
                </a:r>
              </a:p>
            </c:rich>
          </c:tx>
          <c:spPr>
            <a:noFill/>
            <a:ln>
              <a:noFill/>
            </a:ln>
            <a:effectLst/>
          </c:spPr>
          <c:txPr>
            <a:bodyPr rot="0" spcFirstLastPara="1" vertOverflow="ellipsis" vert="horz" wrap="square" lIns="38100" tIns="19050" rIns="38100" bIns="19050" anchor="ctr"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sz="900" b="0" i="0" u="none" strike="noStrike" kern="1200" baseline="0">
                  <a:solidFill>
                    <a:sysClr val="windowText" lastClr="000000"/>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Lst>
        </c:dLbl>
      </c:pivotFmt>
      <c:pivotFmt>
        <c:idx val="16"/>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sz="900" b="0" i="0" u="none" strike="noStrike" kern="1200" baseline="0">
                  <a:solidFill>
                    <a:sysClr val="windowText" lastClr="000000"/>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7"/>
        <c:spPr>
          <a:solidFill>
            <a:schemeClr val="accent6"/>
          </a:solidFill>
          <a:ln>
            <a:noFill/>
          </a:ln>
          <a:effectLst/>
        </c:spPr>
      </c:pivotFmt>
      <c:pivotFmt>
        <c:idx val="18"/>
        <c:spPr>
          <a:solidFill>
            <a:schemeClr val="accent6"/>
          </a:solidFill>
          <a:ln>
            <a:noFill/>
          </a:ln>
          <a:effectLst/>
        </c:spPr>
      </c:pivotFmt>
      <c:pivotFmt>
        <c:idx val="19"/>
        <c:spPr>
          <a:solidFill>
            <a:schemeClr val="accent6"/>
          </a:solidFill>
          <a:ln>
            <a:noFill/>
          </a:ln>
          <a:effectLst/>
        </c:spPr>
      </c:pivotFmt>
      <c:pivotFmt>
        <c:idx val="20"/>
        <c:spPr>
          <a:solidFill>
            <a:schemeClr val="accent6"/>
          </a:solidFill>
          <a:ln>
            <a:noFill/>
          </a:ln>
          <a:effectLst/>
        </c:spPr>
      </c:pivotFmt>
      <c:pivotFmt>
        <c:idx val="21"/>
        <c:spPr>
          <a:solidFill>
            <a:schemeClr val="accent6"/>
          </a:solidFill>
          <a:ln>
            <a:noFill/>
          </a:ln>
          <a:effectLst/>
        </c:spPr>
      </c:pivotFmt>
      <c:pivotFmt>
        <c:idx val="22"/>
        <c:spPr>
          <a:solidFill>
            <a:srgbClr val="C00000"/>
          </a:solidFill>
          <a:ln>
            <a:noFill/>
          </a:ln>
          <a:effectLst/>
        </c:spPr>
        <c:dLbl>
          <c:idx val="0"/>
          <c:layout>
            <c:manualLayout>
              <c:x val="0"/>
              <c:y val="-2.7308179537494742E-2"/>
            </c:manualLayout>
          </c:layout>
          <c:tx>
            <c:rich>
              <a:bodyPr rot="0" spcFirstLastPara="1" vertOverflow="ellipsis" vert="horz" wrap="square" lIns="38100" tIns="19050" rIns="38100" bIns="19050" anchor="ctr"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sz="900" b="0" i="0" u="none" strike="noStrike" kern="1200" baseline="0">
                    <a:solidFill>
                      <a:sysClr val="windowText" lastClr="000000"/>
                    </a:solidFill>
                    <a:latin typeface="+mn-lt"/>
                    <a:ea typeface="+mn-ea"/>
                    <a:cs typeface="+mn-cs"/>
                  </a:defRPr>
                </a:pPr>
                <a:fld id="{FE1D8BC1-AC4E-4BA4-934D-523B173003DF}" type="CELLREF">
                  <a:rPr lang="en-US"/>
                  <a:pPr marL="0" marR="0" lvl="0" indent="0" algn="ctr" defTabSz="914400" rtl="0" eaLnBrk="1" fontAlgn="auto" latinLnBrk="0" hangingPunct="1">
                    <a:lnSpc>
                      <a:spcPct val="100000"/>
                    </a:lnSpc>
                    <a:spcBef>
                      <a:spcPts val="0"/>
                    </a:spcBef>
                    <a:spcAft>
                      <a:spcPts val="0"/>
                    </a:spcAft>
                    <a:buClrTx/>
                    <a:buSzTx/>
                    <a:buFontTx/>
                    <a:buNone/>
                    <a:tabLst/>
                    <a:defRPr sz="900" b="0" i="0" u="none" strike="noStrike" kern="1200" baseline="0">
                      <a:solidFill>
                        <a:sysClr val="windowText" lastClr="000000"/>
                      </a:solidFill>
                      <a:latin typeface="+mn-lt"/>
                      <a:ea typeface="+mn-ea"/>
                      <a:cs typeface="+mn-cs"/>
                    </a:defRPr>
                  </a:pPr>
                  <a:t>[CELLREF]</a:t>
                </a:fld>
                <a:endParaRPr lang="en-US"/>
              </a:p>
              <a:p>
                <a:pPr marL="0" marR="0" lvl="0" indent="0" algn="ctr" defTabSz="914400" rtl="0" eaLnBrk="1" fontAlgn="auto" latinLnBrk="0" hangingPunct="1">
                  <a:lnSpc>
                    <a:spcPct val="100000"/>
                  </a:lnSpc>
                  <a:spcBef>
                    <a:spcPts val="0"/>
                  </a:spcBef>
                  <a:spcAft>
                    <a:spcPts val="0"/>
                  </a:spcAft>
                  <a:buClrTx/>
                  <a:buSzTx/>
                  <a:buFontTx/>
                  <a:buNone/>
                  <a:tabLst/>
                  <a:defRPr sz="900" b="0" i="0" u="none" strike="noStrike" kern="1200" baseline="0">
                    <a:solidFill>
                      <a:sysClr val="windowText" lastClr="000000"/>
                    </a:solidFill>
                    <a:latin typeface="+mn-lt"/>
                    <a:ea typeface="+mn-ea"/>
                    <a:cs typeface="+mn-cs"/>
                  </a:defRPr>
                </a:pPr>
                <a:fld id="{109CB3F5-3181-4FAA-938C-C3010675646D}" type="VALUE">
                  <a:rPr lang="en-US" sz="900" b="0" i="0" u="none" strike="noStrike" kern="1200" baseline="0">
                    <a:solidFill>
                      <a:sysClr val="windowText" lastClr="000000"/>
                    </a:solidFill>
                  </a:rPr>
                  <a:pPr marL="0" marR="0" lvl="0" indent="0" algn="ctr" defTabSz="914400" rtl="0" eaLnBrk="1" fontAlgn="auto" latinLnBrk="0" hangingPunct="1">
                    <a:lnSpc>
                      <a:spcPct val="100000"/>
                    </a:lnSpc>
                    <a:spcBef>
                      <a:spcPts val="0"/>
                    </a:spcBef>
                    <a:spcAft>
                      <a:spcPts val="0"/>
                    </a:spcAft>
                    <a:buClrTx/>
                    <a:buSzTx/>
                    <a:buFontTx/>
                    <a:buNone/>
                    <a:tabLst/>
                    <a:defRPr sz="900" b="0" i="0" u="none" strike="noStrike" kern="1200" baseline="0">
                      <a:solidFill>
                        <a:sysClr val="windowText" lastClr="000000"/>
                      </a:solidFill>
                      <a:latin typeface="+mn-lt"/>
                      <a:ea typeface="+mn-ea"/>
                      <a:cs typeface="+mn-cs"/>
                    </a:defRPr>
                  </a:pPr>
                  <a:t>[VALUE]</a:t>
                </a:fld>
                <a:r>
                  <a:rPr lang="en-US" sz="900" b="0" i="0" u="none" strike="noStrike" kern="1200" baseline="0">
                    <a:solidFill>
                      <a:sysClr val="windowText" lastClr="000000"/>
                    </a:solidFill>
                  </a:rPr>
                  <a:t> </a:t>
                </a:r>
              </a:p>
            </c:rich>
          </c:tx>
          <c:spPr>
            <a:noFill/>
            <a:ln>
              <a:noFill/>
            </a:ln>
            <a:effectLst/>
          </c:spPr>
          <c:txPr>
            <a:bodyPr rot="0" spcFirstLastPara="1" vertOverflow="ellipsis" vert="horz" wrap="square" lIns="38100" tIns="19050" rIns="38100" bIns="19050" anchor="ctr"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sz="900" b="0" i="0" u="none" strike="noStrike" kern="1200" baseline="0">
                  <a:solidFill>
                    <a:sysClr val="windowText" lastClr="000000"/>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Lst>
        </c:dLbl>
      </c:pivotFmt>
    </c:pivotFmts>
    <c:plotArea>
      <c:layout/>
      <c:barChart>
        <c:barDir val="bar"/>
        <c:grouping val="clustered"/>
        <c:varyColors val="0"/>
        <c:ser>
          <c:idx val="0"/>
          <c:order val="0"/>
          <c:tx>
            <c:strRef>
              <c:f>'Ca 1'!$F$231</c:f>
              <c:strCache>
                <c:ptCount val="1"/>
                <c:pt idx="0">
                  <c:v>Total</c:v>
                </c:pt>
              </c:strCache>
            </c:strRef>
          </c:tx>
          <c:spPr>
            <a:solidFill>
              <a:schemeClr val="accent4"/>
            </a:solidFill>
            <a:ln>
              <a:noFill/>
            </a:ln>
            <a:effectLst/>
          </c:spPr>
          <c:invertIfNegative val="0"/>
          <c:dPt>
            <c:idx val="9"/>
            <c:invertIfNegative val="0"/>
            <c:bubble3D val="0"/>
            <c:spPr>
              <a:solidFill>
                <a:schemeClr val="accent6"/>
              </a:solidFill>
              <a:ln>
                <a:noFill/>
              </a:ln>
              <a:effectLst/>
            </c:spPr>
            <c:extLst>
              <c:ext xmlns:c16="http://schemas.microsoft.com/office/drawing/2014/chart" uri="{C3380CC4-5D6E-409C-BE32-E72D297353CC}">
                <c16:uniqueId val="{00000001-F302-4951-81AD-FA43480655F2}"/>
              </c:ext>
            </c:extLst>
          </c:dPt>
          <c:dPt>
            <c:idx val="10"/>
            <c:invertIfNegative val="0"/>
            <c:bubble3D val="0"/>
            <c:spPr>
              <a:solidFill>
                <a:schemeClr val="accent6"/>
              </a:solidFill>
              <a:ln>
                <a:noFill/>
              </a:ln>
              <a:effectLst/>
            </c:spPr>
            <c:extLst>
              <c:ext xmlns:c16="http://schemas.microsoft.com/office/drawing/2014/chart" uri="{C3380CC4-5D6E-409C-BE32-E72D297353CC}">
                <c16:uniqueId val="{00000003-F302-4951-81AD-FA43480655F2}"/>
              </c:ext>
            </c:extLst>
          </c:dPt>
          <c:dPt>
            <c:idx val="11"/>
            <c:invertIfNegative val="0"/>
            <c:bubble3D val="0"/>
            <c:spPr>
              <a:solidFill>
                <a:schemeClr val="accent6"/>
              </a:solidFill>
              <a:ln>
                <a:noFill/>
              </a:ln>
              <a:effectLst/>
            </c:spPr>
            <c:extLst>
              <c:ext xmlns:c16="http://schemas.microsoft.com/office/drawing/2014/chart" uri="{C3380CC4-5D6E-409C-BE32-E72D297353CC}">
                <c16:uniqueId val="{00000005-F302-4951-81AD-FA43480655F2}"/>
              </c:ext>
            </c:extLst>
          </c:dPt>
          <c:dPt>
            <c:idx val="12"/>
            <c:invertIfNegative val="0"/>
            <c:bubble3D val="0"/>
            <c:spPr>
              <a:solidFill>
                <a:schemeClr val="accent6"/>
              </a:solidFill>
              <a:ln>
                <a:noFill/>
              </a:ln>
              <a:effectLst/>
            </c:spPr>
            <c:extLst>
              <c:ext xmlns:c16="http://schemas.microsoft.com/office/drawing/2014/chart" uri="{C3380CC4-5D6E-409C-BE32-E72D297353CC}">
                <c16:uniqueId val="{00000007-F302-4951-81AD-FA43480655F2}"/>
              </c:ext>
            </c:extLst>
          </c:dPt>
          <c:dPt>
            <c:idx val="13"/>
            <c:invertIfNegative val="0"/>
            <c:bubble3D val="0"/>
            <c:spPr>
              <a:solidFill>
                <a:schemeClr val="accent6"/>
              </a:solidFill>
              <a:ln>
                <a:noFill/>
              </a:ln>
              <a:effectLst/>
            </c:spPr>
            <c:extLst>
              <c:ext xmlns:c16="http://schemas.microsoft.com/office/drawing/2014/chart" uri="{C3380CC4-5D6E-409C-BE32-E72D297353CC}">
                <c16:uniqueId val="{00000009-F302-4951-81AD-FA43480655F2}"/>
              </c:ext>
            </c:extLst>
          </c:dPt>
          <c:dPt>
            <c:idx val="14"/>
            <c:invertIfNegative val="0"/>
            <c:bubble3D val="0"/>
            <c:spPr>
              <a:solidFill>
                <a:srgbClr val="C00000"/>
              </a:solidFill>
              <a:ln>
                <a:noFill/>
              </a:ln>
              <a:effectLst/>
            </c:spPr>
            <c:extLst>
              <c:ext xmlns:c16="http://schemas.microsoft.com/office/drawing/2014/chart" uri="{C3380CC4-5D6E-409C-BE32-E72D297353CC}">
                <c16:uniqueId val="{0000000B-F302-4951-81AD-FA43480655F2}"/>
              </c:ext>
            </c:extLst>
          </c:dPt>
          <c:dLbls>
            <c:dLbl>
              <c:idx val="14"/>
              <c:layout>
                <c:manualLayout>
                  <c:x val="0"/>
                  <c:y val="-2.7308179537494742E-2"/>
                </c:manualLayout>
              </c:layout>
              <c:tx>
                <c:rich>
                  <a:bodyPr rot="0" spcFirstLastPara="1" vertOverflow="ellipsis" vert="horz" wrap="square" lIns="38100" tIns="19050" rIns="38100" bIns="19050" anchor="ctr"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sz="1400" b="1" i="0" u="none" strike="noStrike" kern="1200" baseline="0">
                        <a:solidFill>
                          <a:sysClr val="windowText" lastClr="000000"/>
                        </a:solidFill>
                        <a:latin typeface="+mn-lt"/>
                        <a:ea typeface="+mn-ea"/>
                        <a:cs typeface="+mn-cs"/>
                      </a:defRPr>
                    </a:pPr>
                    <a:fld id="{FE1D8BC1-AC4E-4BA4-934D-523B173003DF}" type="CELLREF">
                      <a:rPr lang="en-US" sz="1400" b="1"/>
                      <a:pPr marL="0" marR="0" lvl="0" indent="0" algn="ctr" defTabSz="914400" rtl="0" eaLnBrk="1" fontAlgn="auto" latinLnBrk="0" hangingPunct="1">
                        <a:lnSpc>
                          <a:spcPct val="100000"/>
                        </a:lnSpc>
                        <a:spcBef>
                          <a:spcPts val="0"/>
                        </a:spcBef>
                        <a:spcAft>
                          <a:spcPts val="0"/>
                        </a:spcAft>
                        <a:buClrTx/>
                        <a:buSzTx/>
                        <a:buFontTx/>
                        <a:buNone/>
                        <a:tabLst/>
                        <a:defRPr sz="1400" b="1">
                          <a:solidFill>
                            <a:sysClr val="windowText" lastClr="000000"/>
                          </a:solidFill>
                        </a:defRPr>
                      </a:pPr>
                      <a:t>[CELLREF]</a:t>
                    </a:fld>
                    <a:endParaRPr lang="en-US" sz="1400" b="1" dirty="0"/>
                  </a:p>
                  <a:p>
                    <a:pPr marL="0" marR="0" lvl="0" indent="0" algn="ctr" defTabSz="914400" rtl="0" eaLnBrk="1" fontAlgn="auto" latinLnBrk="0" hangingPunct="1">
                      <a:lnSpc>
                        <a:spcPct val="100000"/>
                      </a:lnSpc>
                      <a:spcBef>
                        <a:spcPts val="0"/>
                      </a:spcBef>
                      <a:spcAft>
                        <a:spcPts val="0"/>
                      </a:spcAft>
                      <a:buClrTx/>
                      <a:buSzTx/>
                      <a:buFontTx/>
                      <a:buNone/>
                      <a:tabLst/>
                      <a:defRPr sz="1400" b="1">
                        <a:solidFill>
                          <a:sysClr val="windowText" lastClr="000000"/>
                        </a:solidFill>
                      </a:defRPr>
                    </a:pPr>
                    <a:fld id="{109CB3F5-3181-4FAA-938C-C3010675646D}" type="VALUE">
                      <a:rPr lang="en-US" sz="1400" b="1" i="0" u="none" strike="noStrike" kern="1200" baseline="0">
                        <a:solidFill>
                          <a:sysClr val="windowText" lastClr="000000"/>
                        </a:solidFill>
                      </a:rPr>
                      <a:pPr marL="0" marR="0" lvl="0" indent="0" algn="ctr" defTabSz="914400" rtl="0" eaLnBrk="1" fontAlgn="auto" latinLnBrk="0" hangingPunct="1">
                        <a:lnSpc>
                          <a:spcPct val="100000"/>
                        </a:lnSpc>
                        <a:spcBef>
                          <a:spcPts val="0"/>
                        </a:spcBef>
                        <a:spcAft>
                          <a:spcPts val="0"/>
                        </a:spcAft>
                        <a:buClrTx/>
                        <a:buSzTx/>
                        <a:buFontTx/>
                        <a:buNone/>
                        <a:tabLst/>
                        <a:defRPr sz="1400" b="1">
                          <a:solidFill>
                            <a:sysClr val="windowText" lastClr="000000"/>
                          </a:solidFill>
                        </a:defRPr>
                      </a:pPr>
                      <a:t>[VALUE]</a:t>
                    </a:fld>
                    <a:r>
                      <a:rPr lang="en-US" sz="1400" b="1" i="0" u="none" strike="noStrike" kern="1200" baseline="0" dirty="0">
                        <a:solidFill>
                          <a:sysClr val="windowText" lastClr="000000"/>
                        </a:solidFill>
                      </a:rPr>
                      <a:t> </a:t>
                    </a:r>
                  </a:p>
                </c:rich>
              </c:tx>
              <c:spPr>
                <a:noFill/>
                <a:ln>
                  <a:noFill/>
                </a:ln>
                <a:effectLst/>
              </c:spPr>
              <c:txPr>
                <a:bodyPr rot="0" spcFirstLastPara="1" vertOverflow="ellipsis" vert="horz" wrap="square" lIns="38100" tIns="19050" rIns="38100" bIns="19050" anchor="ctr"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sz="1400" b="1" i="0" u="none" strike="noStrike" kern="1200" baseline="0">
                      <a:solidFill>
                        <a:sysClr val="windowText" lastClr="000000"/>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dlblFieldTable>
                    <c15:dlblFTEntry>
                      <c15:txfldGUID>{FE1D8BC1-AC4E-4BA4-934D-523B173003DF}</c15:txfldGUID>
                      <c15:f>'Ca 1'!$B$231</c15:f>
                      <c15:dlblFieldTableCache>
                        <c:ptCount val="1"/>
                        <c:pt idx="0">
                          <c:v>Gerard Hernandez</c:v>
                        </c:pt>
                      </c15:dlblFieldTableCache>
                    </c15:dlblFTEntry>
                  </c15:dlblFieldTable>
                  <c15:showDataLabelsRange val="0"/>
                </c:ext>
                <c:ext xmlns:c16="http://schemas.microsoft.com/office/drawing/2014/chart" uri="{C3380CC4-5D6E-409C-BE32-E72D297353CC}">
                  <c16:uniqueId val="{0000000B-F302-4951-81AD-FA43480655F2}"/>
                </c:ext>
              </c:extLst>
            </c:dLbl>
            <c:spPr>
              <a:noFill/>
              <a:ln>
                <a:noFill/>
              </a:ln>
              <a:effectLst/>
            </c:spPr>
            <c:txPr>
              <a:bodyPr rot="0" spcFirstLastPara="1" vertOverflow="ellipsis" vert="horz" wrap="square" lIns="38100" tIns="19050" rIns="38100" bIns="19050" anchor="ctr"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sz="1100" b="0" i="0" u="none" strike="noStrike" kern="1200" baseline="0">
                    <a:solidFill>
                      <a:sysClr val="windowText" lastClr="000000"/>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'Ca 1'!$E$232:$E$247</c:f>
              <c:strCache>
                <c:ptCount val="15"/>
                <c:pt idx="0">
                  <c:v>1166</c:v>
                </c:pt>
                <c:pt idx="1">
                  <c:v>1188</c:v>
                </c:pt>
                <c:pt idx="2">
                  <c:v>1702</c:v>
                </c:pt>
                <c:pt idx="3">
                  <c:v>1621</c:v>
                </c:pt>
                <c:pt idx="4">
                  <c:v>1286</c:v>
                </c:pt>
                <c:pt idx="5">
                  <c:v>1216</c:v>
                </c:pt>
                <c:pt idx="6">
                  <c:v>1611</c:v>
                </c:pt>
                <c:pt idx="7">
                  <c:v>1337</c:v>
                </c:pt>
                <c:pt idx="8">
                  <c:v>1612</c:v>
                </c:pt>
                <c:pt idx="9">
                  <c:v>1323</c:v>
                </c:pt>
                <c:pt idx="10">
                  <c:v>1504</c:v>
                </c:pt>
                <c:pt idx="11">
                  <c:v>1501</c:v>
                </c:pt>
                <c:pt idx="12">
                  <c:v>1401</c:v>
                </c:pt>
                <c:pt idx="13">
                  <c:v>1165</c:v>
                </c:pt>
                <c:pt idx="14">
                  <c:v>1370</c:v>
                </c:pt>
              </c:strCache>
            </c:strRef>
          </c:cat>
          <c:val>
            <c:numRef>
              <c:f>'Ca 1'!$F$232:$F$247</c:f>
              <c:numCache>
                <c:formatCode>0</c:formatCode>
                <c:ptCount val="15"/>
                <c:pt idx="0">
                  <c:v>347533.03</c:v>
                </c:pt>
                <c:pt idx="1">
                  <c:v>386663.2</c:v>
                </c:pt>
                <c:pt idx="2">
                  <c:v>387477.47</c:v>
                </c:pt>
                <c:pt idx="3">
                  <c:v>457110.07</c:v>
                </c:pt>
                <c:pt idx="4">
                  <c:v>488212.67</c:v>
                </c:pt>
                <c:pt idx="5">
                  <c:v>505875.42</c:v>
                </c:pt>
                <c:pt idx="6">
                  <c:v>562582.59</c:v>
                </c:pt>
                <c:pt idx="7">
                  <c:v>569485.75</c:v>
                </c:pt>
                <c:pt idx="8">
                  <c:v>584593.76</c:v>
                </c:pt>
                <c:pt idx="9">
                  <c:v>669377.05000000005</c:v>
                </c:pt>
                <c:pt idx="10">
                  <c:v>704853.91</c:v>
                </c:pt>
                <c:pt idx="11">
                  <c:v>732096.79</c:v>
                </c:pt>
                <c:pt idx="12">
                  <c:v>868220.55</c:v>
                </c:pt>
                <c:pt idx="13">
                  <c:v>1081530.54</c:v>
                </c:pt>
                <c:pt idx="14">
                  <c:v>1258577.81</c:v>
                </c:pt>
              </c:numCache>
            </c:numRef>
          </c:val>
          <c:extLst>
            <c:ext xmlns:c16="http://schemas.microsoft.com/office/drawing/2014/chart" uri="{C3380CC4-5D6E-409C-BE32-E72D297353CC}">
              <c16:uniqueId val="{0000000C-F302-4951-81AD-FA43480655F2}"/>
            </c:ext>
          </c:extLst>
        </c:ser>
        <c:dLbls>
          <c:dLblPos val="outEnd"/>
          <c:showLegendKey val="0"/>
          <c:showVal val="1"/>
          <c:showCatName val="0"/>
          <c:showSerName val="0"/>
          <c:showPercent val="0"/>
          <c:showBubbleSize val="0"/>
        </c:dLbls>
        <c:gapWidth val="219"/>
        <c:axId val="2084076927"/>
        <c:axId val="2084094815"/>
      </c:barChart>
      <c:catAx>
        <c:axId val="2084076927"/>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1" i="0" u="none" strike="noStrike" kern="1200" baseline="0">
                <a:solidFill>
                  <a:schemeClr val="tx1"/>
                </a:solidFill>
                <a:latin typeface="+mn-lt"/>
                <a:ea typeface="+mn-ea"/>
                <a:cs typeface="+mn-cs"/>
              </a:defRPr>
            </a:pPr>
            <a:endParaRPr lang="en-US"/>
          </a:p>
        </c:txPr>
        <c:crossAx val="2084094815"/>
        <c:crosses val="autoZero"/>
        <c:auto val="1"/>
        <c:lblAlgn val="ctr"/>
        <c:lblOffset val="100"/>
        <c:noMultiLvlLbl val="0"/>
      </c:catAx>
      <c:valAx>
        <c:axId val="2084094815"/>
        <c:scaling>
          <c:orientation val="minMax"/>
        </c:scaling>
        <c:delete val="0"/>
        <c:axPos val="b"/>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208407692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[Ca 1.xlsx]Ca 1!PivotTable7</c:name>
    <c:fmtId val="10"/>
  </c:pivotSource>
  <c:chart>
    <c:title>
      <c:tx>
        <c:rich>
          <a:bodyPr rot="0" spcFirstLastPara="1" vertOverflow="ellipsis" vert="horz" wrap="square" anchor="ctr" anchorCtr="1"/>
          <a:lstStyle/>
          <a:p>
            <a:pPr>
              <a:defRPr sz="1400" b="0" i="0" u="none" strike="noStrike" kern="1200" spc="0" baseline="0">
                <a:solidFill>
                  <a:schemeClr val="tx1"/>
                </a:solidFill>
                <a:latin typeface="+mn-lt"/>
                <a:ea typeface="+mn-ea"/>
                <a:cs typeface="+mn-cs"/>
              </a:defRPr>
            </a:pPr>
            <a:r>
              <a:rPr lang="en-US" sz="2400" b="1" dirty="0">
                <a:solidFill>
                  <a:schemeClr val="accent5">
                    <a:lumMod val="50000"/>
                  </a:schemeClr>
                </a:solidFill>
                <a:latin typeface="Cambria Math" panose="02040503050406030204" pitchFamily="18" charset="0"/>
                <a:ea typeface="Cambria Math" panose="02040503050406030204" pitchFamily="18" charset="0"/>
              </a:rPr>
              <a:t>No of orders product line wise</a:t>
            </a:r>
          </a:p>
        </c:rich>
      </c:tx>
      <c:layout>
        <c:manualLayout>
          <c:xMode val="edge"/>
          <c:yMode val="edge"/>
          <c:x val="0.57185700748921353"/>
          <c:y val="0.75841701122268157"/>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solidFill>
              <a:latin typeface="+mn-lt"/>
              <a:ea typeface="+mn-ea"/>
              <a:cs typeface="+mn-cs"/>
            </a:defRPr>
          </a:pPr>
          <a:endParaRPr lang="en-US"/>
        </a:p>
      </c:txPr>
    </c:title>
    <c:autoTitleDeleted val="0"/>
    <c:pivotFmts>
      <c:pivotFmt>
        <c:idx val="0"/>
        <c:spPr>
          <a:solidFill>
            <a:srgbClr val="C00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rgbClr val="C00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rgbClr val="C00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rgbClr val="C00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solidFill>
            <a:srgbClr val="C00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bar"/>
        <c:grouping val="clustered"/>
        <c:varyColors val="0"/>
        <c:ser>
          <c:idx val="0"/>
          <c:order val="0"/>
          <c:tx>
            <c:strRef>
              <c:f>'Ca 1'!$E$252</c:f>
              <c:strCache>
                <c:ptCount val="1"/>
                <c:pt idx="0">
                  <c:v>Total</c:v>
                </c:pt>
              </c:strCache>
            </c:strRef>
          </c:tx>
          <c:spPr>
            <a:solidFill>
              <a:srgbClr val="C0000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400"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'Ca 1'!$D$253:$D$260</c:f>
              <c:strCache>
                <c:ptCount val="7"/>
                <c:pt idx="0">
                  <c:v>Trains</c:v>
                </c:pt>
                <c:pt idx="1">
                  <c:v>Ships</c:v>
                </c:pt>
                <c:pt idx="2">
                  <c:v>Trucks and Buses</c:v>
                </c:pt>
                <c:pt idx="3">
                  <c:v>Planes</c:v>
                </c:pt>
                <c:pt idx="4">
                  <c:v>Motorcycles</c:v>
                </c:pt>
                <c:pt idx="5">
                  <c:v>Vintage Cars</c:v>
                </c:pt>
                <c:pt idx="6">
                  <c:v>Classic Cars</c:v>
                </c:pt>
              </c:strCache>
            </c:strRef>
          </c:cat>
          <c:val>
            <c:numRef>
              <c:f>'Ca 1'!$E$253:$E$260</c:f>
              <c:numCache>
                <c:formatCode>General</c:formatCode>
                <c:ptCount val="7"/>
                <c:pt idx="0">
                  <c:v>81</c:v>
                </c:pt>
                <c:pt idx="1">
                  <c:v>245</c:v>
                </c:pt>
                <c:pt idx="2">
                  <c:v>308</c:v>
                </c:pt>
                <c:pt idx="3">
                  <c:v>336</c:v>
                </c:pt>
                <c:pt idx="4">
                  <c:v>359</c:v>
                </c:pt>
                <c:pt idx="5">
                  <c:v>657</c:v>
                </c:pt>
                <c:pt idx="6">
                  <c:v>1010</c:v>
                </c:pt>
              </c:numCache>
            </c:numRef>
          </c:val>
          <c:extLst>
            <c:ext xmlns:c16="http://schemas.microsoft.com/office/drawing/2014/chart" uri="{C3380CC4-5D6E-409C-BE32-E72D297353CC}">
              <c16:uniqueId val="{00000000-8BAA-4E8E-8375-2FBF45B6D754}"/>
            </c:ext>
          </c:extLst>
        </c:ser>
        <c:dLbls>
          <c:dLblPos val="outEnd"/>
          <c:showLegendKey val="0"/>
          <c:showVal val="1"/>
          <c:showCatName val="0"/>
          <c:showSerName val="0"/>
          <c:showPercent val="0"/>
          <c:showBubbleSize val="0"/>
        </c:dLbls>
        <c:gapWidth val="182"/>
        <c:axId val="88541439"/>
        <c:axId val="88541855"/>
      </c:barChart>
      <c:catAx>
        <c:axId val="88541439"/>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600" b="0" i="0" u="none" strike="noStrike" kern="1200" baseline="0">
                <a:solidFill>
                  <a:schemeClr val="tx1">
                    <a:lumMod val="95000"/>
                    <a:lumOff val="5000"/>
                  </a:schemeClr>
                </a:solidFill>
                <a:latin typeface="Cambria Math" panose="02040503050406030204" pitchFamily="18" charset="0"/>
                <a:ea typeface="Cambria Math" panose="02040503050406030204" pitchFamily="18" charset="0"/>
                <a:cs typeface="+mn-cs"/>
              </a:defRPr>
            </a:pPr>
            <a:endParaRPr lang="en-US"/>
          </a:p>
        </c:txPr>
        <c:crossAx val="88541855"/>
        <c:crosses val="autoZero"/>
        <c:auto val="1"/>
        <c:lblAlgn val="ctr"/>
        <c:lblOffset val="100"/>
        <c:noMultiLvlLbl val="0"/>
      </c:catAx>
      <c:valAx>
        <c:axId val="8854185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854143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12700" cap="flat" cmpd="sng" algn="ctr">
      <a:noFill/>
      <a:round/>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clrMapOvr bg1="lt1" tx1="dk1" bg2="lt2" tx2="dk2" accent1="accent1" accent2="accent2" accent3="accent3" accent4="accent4" accent5="accent5" accent6="accent6" hlink="hlink" folHlink="folHlink"/>
  <c:pivotSource>
    <c:name>[Ca 1.xlsx]Ca 1!PivotTable13</c:name>
    <c:fmtId val="9"/>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2000" dirty="0">
                <a:solidFill>
                  <a:srgbClr val="002060"/>
                </a:solidFill>
                <a:latin typeface="Cambria Math" panose="02040503050406030204" pitchFamily="18" charset="0"/>
                <a:ea typeface="Cambria Math" panose="02040503050406030204" pitchFamily="18" charset="0"/>
              </a:rPr>
              <a:t>Month wise Orders</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4"/>
          </a:solidFill>
          <a:ln w="28575" cap="rnd">
            <a:solidFill>
              <a:schemeClr val="accent4"/>
            </a:solidFill>
            <a:round/>
          </a:ln>
          <a:effectLst/>
        </c:spPr>
        <c:marker>
          <c:symbol val="circle"/>
          <c:size val="5"/>
          <c:spPr>
            <a:solidFill>
              <a:srgbClr val="C00000"/>
            </a:solidFill>
            <a:ln w="9525">
              <a:solidFill>
                <a:schemeClr val="accent4"/>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4"/>
          </a:solidFill>
          <a:ln w="28575" cap="rnd">
            <a:solidFill>
              <a:schemeClr val="accent4"/>
            </a:solidFill>
            <a:round/>
          </a:ln>
          <a:effectLst/>
        </c:spPr>
        <c:marker>
          <c:symbol val="circle"/>
          <c:size val="5"/>
          <c:spPr>
            <a:solidFill>
              <a:srgbClr val="C00000"/>
            </a:solidFill>
            <a:ln w="9525">
              <a:solidFill>
                <a:schemeClr val="accent4"/>
              </a:solidFill>
            </a:ln>
            <a:effectLst/>
          </c:spPr>
        </c:marker>
      </c:pivotFmt>
      <c:pivotFmt>
        <c:idx val="2"/>
        <c:spPr>
          <a:solidFill>
            <a:schemeClr val="accent4"/>
          </a:solidFill>
          <a:ln w="28575" cap="rnd">
            <a:solidFill>
              <a:schemeClr val="accent4"/>
            </a:solidFill>
            <a:round/>
          </a:ln>
          <a:effectLst/>
        </c:spPr>
        <c:marker>
          <c:symbol val="circle"/>
          <c:size val="5"/>
          <c:spPr>
            <a:solidFill>
              <a:srgbClr val="C00000"/>
            </a:solidFill>
            <a:ln w="9525">
              <a:solidFill>
                <a:schemeClr val="accent4"/>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4"/>
          </a:solidFill>
          <a:ln w="28575" cap="rnd">
            <a:solidFill>
              <a:schemeClr val="accent4"/>
            </a:solidFill>
            <a:round/>
          </a:ln>
          <a:effectLst/>
        </c:spPr>
        <c:marker>
          <c:symbol val="circle"/>
          <c:size val="5"/>
          <c:spPr>
            <a:solidFill>
              <a:srgbClr val="C00000"/>
            </a:solidFill>
            <a:ln w="9525">
              <a:solidFill>
                <a:schemeClr val="accent4"/>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4"/>
          </a:solidFill>
          <a:ln w="28575" cap="rnd">
            <a:solidFill>
              <a:schemeClr val="accent4"/>
            </a:solidFill>
            <a:round/>
          </a:ln>
          <a:effectLst/>
        </c:spPr>
        <c:marker>
          <c:symbol val="circle"/>
          <c:size val="5"/>
          <c:spPr>
            <a:solidFill>
              <a:srgbClr val="C00000"/>
            </a:solidFill>
            <a:ln w="9525">
              <a:solidFill>
                <a:schemeClr val="accent4"/>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4"/>
          </a:solidFill>
          <a:ln w="28575" cap="rnd">
            <a:solidFill>
              <a:schemeClr val="accent4"/>
            </a:solidFill>
            <a:round/>
          </a:ln>
          <a:effectLst/>
        </c:spPr>
        <c:marker>
          <c:symbol val="circle"/>
          <c:size val="5"/>
          <c:spPr>
            <a:solidFill>
              <a:srgbClr val="C00000"/>
            </a:solidFill>
            <a:ln w="9525">
              <a:solidFill>
                <a:schemeClr val="accent4"/>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strRef>
              <c:f>'Ca 1'!$I$191</c:f>
              <c:strCache>
                <c:ptCount val="1"/>
                <c:pt idx="0">
                  <c:v>Total</c:v>
                </c:pt>
              </c:strCache>
            </c:strRef>
          </c:tx>
          <c:spPr>
            <a:ln w="28575" cap="rnd">
              <a:solidFill>
                <a:schemeClr val="accent4"/>
              </a:solidFill>
              <a:round/>
            </a:ln>
            <a:effectLst/>
          </c:spPr>
          <c:marker>
            <c:symbol val="circle"/>
            <c:size val="5"/>
            <c:spPr>
              <a:solidFill>
                <a:srgbClr val="C00000"/>
              </a:solidFill>
              <a:ln w="9525">
                <a:solidFill>
                  <a:schemeClr val="accent4"/>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1050" b="0" i="0" u="none" strike="noStrike" kern="1200" baseline="0">
                    <a:solidFill>
                      <a:schemeClr val="tx1"/>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'Ca 1'!$H$192:$H$204</c:f>
              <c:strCache>
                <c:ptCount val="12"/>
                <c:pt idx="0">
                  <c:v>1</c:v>
                </c:pt>
                <c:pt idx="1">
                  <c:v>2</c:v>
                </c:pt>
                <c:pt idx="2">
                  <c:v>3</c:v>
                </c:pt>
                <c:pt idx="3">
                  <c:v>4</c:v>
                </c:pt>
                <c:pt idx="4">
                  <c:v>5</c:v>
                </c:pt>
                <c:pt idx="5">
                  <c:v>6</c:v>
                </c:pt>
                <c:pt idx="6">
                  <c:v>7</c:v>
                </c:pt>
                <c:pt idx="7">
                  <c:v>8</c:v>
                </c:pt>
                <c:pt idx="8">
                  <c:v>9</c:v>
                </c:pt>
                <c:pt idx="9">
                  <c:v>10</c:v>
                </c:pt>
                <c:pt idx="10">
                  <c:v>11</c:v>
                </c:pt>
                <c:pt idx="11">
                  <c:v>12</c:v>
                </c:pt>
              </c:strCache>
            </c:strRef>
          </c:cat>
          <c:val>
            <c:numRef>
              <c:f>'Ca 1'!$I$192:$I$204</c:f>
              <c:numCache>
                <c:formatCode>General</c:formatCode>
                <c:ptCount val="12"/>
                <c:pt idx="0">
                  <c:v>25</c:v>
                </c:pt>
                <c:pt idx="1">
                  <c:v>26</c:v>
                </c:pt>
                <c:pt idx="2">
                  <c:v>27</c:v>
                </c:pt>
                <c:pt idx="3">
                  <c:v>29</c:v>
                </c:pt>
                <c:pt idx="4">
                  <c:v>29</c:v>
                </c:pt>
                <c:pt idx="5">
                  <c:v>19</c:v>
                </c:pt>
                <c:pt idx="6">
                  <c:v>18</c:v>
                </c:pt>
                <c:pt idx="7">
                  <c:v>17</c:v>
                </c:pt>
                <c:pt idx="8">
                  <c:v>20</c:v>
                </c:pt>
                <c:pt idx="9">
                  <c:v>31</c:v>
                </c:pt>
                <c:pt idx="10">
                  <c:v>63</c:v>
                </c:pt>
                <c:pt idx="11">
                  <c:v>22</c:v>
                </c:pt>
              </c:numCache>
            </c:numRef>
          </c:val>
          <c:smooth val="0"/>
          <c:extLst>
            <c:ext xmlns:c16="http://schemas.microsoft.com/office/drawing/2014/chart" uri="{C3380CC4-5D6E-409C-BE32-E72D297353CC}">
              <c16:uniqueId val="{00000000-3C26-4541-B9E4-761F78B75C2C}"/>
            </c:ext>
          </c:extLst>
        </c:ser>
        <c:dLbls>
          <c:dLblPos val="t"/>
          <c:showLegendKey val="0"/>
          <c:showVal val="1"/>
          <c:showCatName val="0"/>
          <c:showSerName val="0"/>
          <c:showPercent val="0"/>
          <c:showBubbleSize val="0"/>
        </c:dLbls>
        <c:marker val="1"/>
        <c:smooth val="0"/>
        <c:axId val="950998928"/>
        <c:axId val="950997680"/>
      </c:lineChart>
      <c:catAx>
        <c:axId val="95099892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950997680"/>
        <c:crosses val="autoZero"/>
        <c:auto val="1"/>
        <c:lblAlgn val="ctr"/>
        <c:lblOffset val="100"/>
        <c:noMultiLvlLbl val="0"/>
      </c:catAx>
      <c:valAx>
        <c:axId val="95099768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5099892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12700" cap="flat" cmpd="sng" algn="ctr">
      <a:noFill/>
      <a:round/>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[Ca 1.xlsx]Ca 1!PivotTable2</c:name>
    <c:fmtId val="8"/>
  </c:pivotSource>
  <c:chart>
    <c:title>
      <c:tx>
        <c:rich>
          <a:bodyPr rot="0" spcFirstLastPara="1" vertOverflow="ellipsis" vert="horz" wrap="square" anchor="ctr" anchorCtr="1"/>
          <a:lstStyle/>
          <a:p>
            <a:pPr>
              <a:defRPr sz="2128" b="1" i="0" u="none" strike="noStrike" kern="1200" baseline="0">
                <a:solidFill>
                  <a:schemeClr val="bg2">
                    <a:lumMod val="10000"/>
                  </a:schemeClr>
                </a:solidFill>
                <a:latin typeface="Cambria Math" panose="02040503050406030204" pitchFamily="18" charset="0"/>
                <a:ea typeface="Cambria Math" panose="02040503050406030204" pitchFamily="18" charset="0"/>
                <a:cs typeface="+mn-cs"/>
              </a:defRPr>
            </a:pPr>
            <a:r>
              <a:rPr lang="en-US"/>
              <a:t>Country wise count of customers</a:t>
            </a:r>
          </a:p>
        </c:rich>
      </c:tx>
      <c:layout>
        <c:manualLayout>
          <c:xMode val="edge"/>
          <c:yMode val="edge"/>
          <c:x val="0.51367421251384449"/>
          <c:y val="0.22999997149315021"/>
        </c:manualLayout>
      </c:layout>
      <c:overlay val="0"/>
      <c:spPr>
        <a:noFill/>
        <a:ln>
          <a:noFill/>
        </a:ln>
        <a:effectLst/>
      </c:spPr>
      <c:txPr>
        <a:bodyPr rot="0" spcFirstLastPara="1" vertOverflow="ellipsis" vert="horz" wrap="square" anchor="ctr" anchorCtr="1"/>
        <a:lstStyle/>
        <a:p>
          <a:pPr>
            <a:defRPr sz="2128" b="1" i="0" u="none" strike="noStrike" kern="1200" baseline="0">
              <a:solidFill>
                <a:schemeClr val="bg2">
                  <a:lumMod val="10000"/>
                </a:schemeClr>
              </a:solidFill>
              <a:latin typeface="Cambria Math" panose="02040503050406030204" pitchFamily="18" charset="0"/>
              <a:ea typeface="Cambria Math" panose="02040503050406030204" pitchFamily="18" charset="0"/>
              <a:cs typeface="+mn-cs"/>
            </a:defRPr>
          </a:pPr>
          <a:endParaRPr lang="en-US"/>
        </a:p>
      </c:txPr>
    </c:title>
    <c:autoTitleDeleted val="0"/>
    <c:pivotFmts>
      <c:pivotFmt>
        <c:idx val="0"/>
        <c:spPr>
          <a:solidFill>
            <a:srgbClr val="00B0F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rgbClr val="00B0F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rgbClr val="00B0F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rgbClr val="00B0F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solidFill>
            <a:srgbClr val="00B0F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bar"/>
        <c:grouping val="clustered"/>
        <c:varyColors val="0"/>
        <c:ser>
          <c:idx val="0"/>
          <c:order val="0"/>
          <c:tx>
            <c:strRef>
              <c:f>'Ca 1'!$R$3</c:f>
              <c:strCache>
                <c:ptCount val="1"/>
                <c:pt idx="0">
                  <c:v>Total</c:v>
                </c:pt>
              </c:strCache>
            </c:strRef>
          </c:tx>
          <c:spPr>
            <a:solidFill>
              <a:srgbClr val="FFC000"/>
            </a:solidFill>
            <a:ln>
              <a:noFill/>
            </a:ln>
            <a:effectLst/>
          </c:spPr>
          <c:invertIfNegative val="0"/>
          <c:dPt>
            <c:idx val="24"/>
            <c:invertIfNegative val="0"/>
            <c:bubble3D val="0"/>
            <c:spPr>
              <a:solidFill>
                <a:srgbClr val="FF0000"/>
              </a:solidFill>
              <a:ln>
                <a:noFill/>
              </a:ln>
              <a:effectLst/>
            </c:spPr>
            <c:extLst>
              <c:ext xmlns:c16="http://schemas.microsoft.com/office/drawing/2014/chart" uri="{C3380CC4-5D6E-409C-BE32-E72D297353CC}">
                <c16:uniqueId val="{00000004-55CC-4422-995A-19E56C0BBB8A}"/>
              </c:ext>
            </c:extLst>
          </c:dPt>
          <c:dPt>
            <c:idx val="25"/>
            <c:invertIfNegative val="0"/>
            <c:bubble3D val="0"/>
            <c:spPr>
              <a:solidFill>
                <a:srgbClr val="FF0000"/>
              </a:solidFill>
              <a:ln>
                <a:noFill/>
              </a:ln>
              <a:effectLst/>
            </c:spPr>
            <c:extLst>
              <c:ext xmlns:c16="http://schemas.microsoft.com/office/drawing/2014/chart" uri="{C3380CC4-5D6E-409C-BE32-E72D297353CC}">
                <c16:uniqueId val="{00000002-55CC-4422-995A-19E56C0BBB8A}"/>
              </c:ext>
            </c:extLst>
          </c:dPt>
          <c:dPt>
            <c:idx val="26"/>
            <c:invertIfNegative val="0"/>
            <c:bubble3D val="0"/>
            <c:spPr>
              <a:solidFill>
                <a:srgbClr val="C00000"/>
              </a:solidFill>
              <a:ln>
                <a:noFill/>
              </a:ln>
              <a:effectLst/>
            </c:spPr>
            <c:extLst>
              <c:ext xmlns:c16="http://schemas.microsoft.com/office/drawing/2014/chart" uri="{C3380CC4-5D6E-409C-BE32-E72D297353CC}">
                <c16:uniqueId val="{00000003-55CC-4422-995A-19E56C0BBB8A}"/>
              </c:ext>
            </c:extLst>
          </c:dPt>
          <c:dLbls>
            <c:dLbl>
              <c:idx val="25"/>
              <c:dLblPos val="outEnd"/>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5CC-4422-995A-19E56C0BBB8A}"/>
                </c:ext>
              </c:extLst>
            </c:dLbl>
            <c:spPr>
              <a:noFill/>
              <a:ln>
                <a:noFill/>
              </a:ln>
              <a:effectLst/>
            </c:spPr>
            <c:txPr>
              <a:bodyPr rot="0" spcFirstLastPara="1" vertOverflow="ellipsis" vert="horz" wrap="square" anchor="ctr" anchorCtr="1"/>
              <a:lstStyle/>
              <a:p>
                <a:pPr>
                  <a:defRPr sz="1400" b="0" i="0" u="none" strike="noStrike" kern="1200" baseline="0">
                    <a:solidFill>
                      <a:schemeClr val="bg2">
                        <a:lumMod val="10000"/>
                      </a:schemeClr>
                    </a:solidFill>
                    <a:latin typeface="Cambria Math" panose="02040503050406030204" pitchFamily="18" charset="0"/>
                    <a:ea typeface="Cambria Math" panose="02040503050406030204" pitchFamily="18" charset="0"/>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2">
                          <a:lumMod val="35000"/>
                          <a:lumOff val="65000"/>
                        </a:schemeClr>
                      </a:solidFill>
                    </a:ln>
                    <a:effectLst/>
                  </c:spPr>
                </c15:leaderLines>
              </c:ext>
            </c:extLst>
          </c:dLbls>
          <c:cat>
            <c:strRef>
              <c:f>'Ca 1'!$Q$4:$Q$31</c:f>
              <c:strCache>
                <c:ptCount val="27"/>
                <c:pt idx="0">
                  <c:v>Netherlands</c:v>
                </c:pt>
                <c:pt idx="1">
                  <c:v>Israel</c:v>
                </c:pt>
                <c:pt idx="2">
                  <c:v>Philippines</c:v>
                </c:pt>
                <c:pt idx="3">
                  <c:v>Hong Kong</c:v>
                </c:pt>
                <c:pt idx="4">
                  <c:v>Poland</c:v>
                </c:pt>
                <c:pt idx="5">
                  <c:v>South Africa</c:v>
                </c:pt>
                <c:pt idx="6">
                  <c:v>Russia</c:v>
                </c:pt>
                <c:pt idx="7">
                  <c:v>Japan</c:v>
                </c:pt>
                <c:pt idx="8">
                  <c:v>Denmark</c:v>
                </c:pt>
                <c:pt idx="9">
                  <c:v>Portugal</c:v>
                </c:pt>
                <c:pt idx="10">
                  <c:v>Sweden</c:v>
                </c:pt>
                <c:pt idx="11">
                  <c:v>Belgium</c:v>
                </c:pt>
                <c:pt idx="12">
                  <c:v>Austria</c:v>
                </c:pt>
                <c:pt idx="13">
                  <c:v>Ireland</c:v>
                </c:pt>
                <c:pt idx="14">
                  <c:v>Canada</c:v>
                </c:pt>
                <c:pt idx="15">
                  <c:v>Switzerland</c:v>
                </c:pt>
                <c:pt idx="16">
                  <c:v>Finland</c:v>
                </c:pt>
                <c:pt idx="17">
                  <c:v>Norway</c:v>
                </c:pt>
                <c:pt idx="18">
                  <c:v>Singapore</c:v>
                </c:pt>
                <c:pt idx="19">
                  <c:v>New Zealand</c:v>
                </c:pt>
                <c:pt idx="20">
                  <c:v>Italy</c:v>
                </c:pt>
                <c:pt idx="21">
                  <c:v>Australia</c:v>
                </c:pt>
                <c:pt idx="22">
                  <c:v>UK</c:v>
                </c:pt>
                <c:pt idx="23">
                  <c:v>Spain</c:v>
                </c:pt>
                <c:pt idx="24">
                  <c:v>France</c:v>
                </c:pt>
                <c:pt idx="25">
                  <c:v>Germany</c:v>
                </c:pt>
                <c:pt idx="26">
                  <c:v>USA</c:v>
                </c:pt>
              </c:strCache>
            </c:strRef>
          </c:cat>
          <c:val>
            <c:numRef>
              <c:f>'Ca 1'!$R$4:$R$31</c:f>
              <c:numCache>
                <c:formatCode>General</c:formatCode>
                <c:ptCount val="27"/>
                <c:pt idx="0">
                  <c:v>1</c:v>
                </c:pt>
                <c:pt idx="1">
                  <c:v>1</c:v>
                </c:pt>
                <c:pt idx="2">
                  <c:v>1</c:v>
                </c:pt>
                <c:pt idx="3">
                  <c:v>1</c:v>
                </c:pt>
                <c:pt idx="4">
                  <c:v>1</c:v>
                </c:pt>
                <c:pt idx="5">
                  <c:v>1</c:v>
                </c:pt>
                <c:pt idx="6">
                  <c:v>1</c:v>
                </c:pt>
                <c:pt idx="7">
                  <c:v>2</c:v>
                </c:pt>
                <c:pt idx="8">
                  <c:v>2</c:v>
                </c:pt>
                <c:pt idx="9">
                  <c:v>2</c:v>
                </c:pt>
                <c:pt idx="10">
                  <c:v>2</c:v>
                </c:pt>
                <c:pt idx="11">
                  <c:v>2</c:v>
                </c:pt>
                <c:pt idx="12">
                  <c:v>2</c:v>
                </c:pt>
                <c:pt idx="13">
                  <c:v>2</c:v>
                </c:pt>
                <c:pt idx="14">
                  <c:v>3</c:v>
                </c:pt>
                <c:pt idx="15">
                  <c:v>3</c:v>
                </c:pt>
                <c:pt idx="16">
                  <c:v>3</c:v>
                </c:pt>
                <c:pt idx="17">
                  <c:v>3</c:v>
                </c:pt>
                <c:pt idx="18">
                  <c:v>3</c:v>
                </c:pt>
                <c:pt idx="19">
                  <c:v>4</c:v>
                </c:pt>
                <c:pt idx="20">
                  <c:v>4</c:v>
                </c:pt>
                <c:pt idx="21">
                  <c:v>5</c:v>
                </c:pt>
                <c:pt idx="22">
                  <c:v>5</c:v>
                </c:pt>
                <c:pt idx="23">
                  <c:v>7</c:v>
                </c:pt>
                <c:pt idx="24">
                  <c:v>12</c:v>
                </c:pt>
                <c:pt idx="25">
                  <c:v>13</c:v>
                </c:pt>
                <c:pt idx="26">
                  <c:v>36</c:v>
                </c:pt>
              </c:numCache>
            </c:numRef>
          </c:val>
          <c:extLst>
            <c:ext xmlns:c16="http://schemas.microsoft.com/office/drawing/2014/chart" uri="{C3380CC4-5D6E-409C-BE32-E72D297353CC}">
              <c16:uniqueId val="{00000000-55CC-4422-995A-19E56C0BBB8A}"/>
            </c:ext>
          </c:extLst>
        </c:ser>
        <c:dLbls>
          <c:dLblPos val="outEnd"/>
          <c:showLegendKey val="0"/>
          <c:showVal val="1"/>
          <c:showCatName val="0"/>
          <c:showSerName val="0"/>
          <c:showPercent val="0"/>
          <c:showBubbleSize val="0"/>
        </c:dLbls>
        <c:gapWidth val="100"/>
        <c:axId val="10139519"/>
        <c:axId val="10142431"/>
      </c:barChart>
      <c:catAx>
        <c:axId val="10139519"/>
        <c:scaling>
          <c:orientation val="minMax"/>
        </c:scaling>
        <c:delete val="0"/>
        <c:axPos val="l"/>
        <c:numFmt formatCode="General" sourceLinked="1"/>
        <c:majorTickMark val="none"/>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chemeClr val="bg2">
                    <a:lumMod val="10000"/>
                  </a:schemeClr>
                </a:solidFill>
                <a:latin typeface="Cambria Math" panose="02040503050406030204" pitchFamily="18" charset="0"/>
                <a:ea typeface="Cambria Math" panose="02040503050406030204" pitchFamily="18" charset="0"/>
                <a:cs typeface="+mn-cs"/>
              </a:defRPr>
            </a:pPr>
            <a:endParaRPr lang="en-US"/>
          </a:p>
        </c:txPr>
        <c:crossAx val="10142431"/>
        <c:crosses val="autoZero"/>
        <c:auto val="1"/>
        <c:lblAlgn val="ctr"/>
        <c:lblOffset val="100"/>
        <c:noMultiLvlLbl val="0"/>
      </c:catAx>
      <c:valAx>
        <c:axId val="10142431"/>
        <c:scaling>
          <c:orientation val="minMax"/>
        </c:scaling>
        <c:delete val="0"/>
        <c:axPos val="b"/>
        <c:majorGridlines>
          <c:spPr>
            <a:ln w="9525" cap="flat" cmpd="sng" algn="ctr">
              <a:solidFill>
                <a:schemeClr val="tx2">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1" i="0" u="none" strike="noStrike" kern="1200" baseline="0">
                <a:solidFill>
                  <a:schemeClr val="bg2">
                    <a:lumMod val="10000"/>
                  </a:schemeClr>
                </a:solidFill>
                <a:latin typeface="Cambria Math" panose="02040503050406030204" pitchFamily="18" charset="0"/>
                <a:ea typeface="Cambria Math" panose="02040503050406030204" pitchFamily="18" charset="0"/>
                <a:cs typeface="+mn-cs"/>
              </a:defRPr>
            </a:pPr>
            <a:endParaRPr lang="en-US"/>
          </a:p>
        </c:txPr>
        <c:crossAx val="1013951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b="1">
          <a:solidFill>
            <a:schemeClr val="bg2">
              <a:lumMod val="10000"/>
            </a:schemeClr>
          </a:solidFill>
          <a:latin typeface="Cambria Math" panose="02040503050406030204" pitchFamily="18" charset="0"/>
          <a:ea typeface="Cambria Math" panose="02040503050406030204" pitchFamily="18" charset="0"/>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[Ca 1.xlsx]Ca 1!PivotTable6</c:name>
    <c:fmtId val="15"/>
  </c:pivotSource>
  <c:chart>
    <c:title>
      <c:tx>
        <c:rich>
          <a:bodyPr rot="0" spcFirstLastPara="1" vertOverflow="ellipsis" vert="horz" wrap="square" anchor="ctr" anchorCtr="1"/>
          <a:lstStyle/>
          <a:p>
            <a:pPr>
              <a:defRPr sz="2400" b="1" i="0" u="none" strike="noStrike" kern="1200" spc="0" baseline="0">
                <a:solidFill>
                  <a:schemeClr val="bg2">
                    <a:lumMod val="10000"/>
                  </a:schemeClr>
                </a:solidFill>
                <a:latin typeface="Cambria Math" panose="02040503050406030204" pitchFamily="18" charset="0"/>
                <a:ea typeface="Cambria Math" panose="02040503050406030204" pitchFamily="18" charset="0"/>
                <a:cs typeface="+mn-cs"/>
              </a:defRPr>
            </a:pPr>
            <a:r>
              <a:rPr lang="en-US" sz="2400" b="1">
                <a:solidFill>
                  <a:schemeClr val="bg2">
                    <a:lumMod val="10000"/>
                  </a:schemeClr>
                </a:solidFill>
                <a:latin typeface="Cambria Math" panose="02040503050406030204" pitchFamily="18" charset="0"/>
                <a:ea typeface="Cambria Math" panose="02040503050406030204" pitchFamily="18" charset="0"/>
              </a:rPr>
              <a:t>No of employees in each office</a:t>
            </a:r>
          </a:p>
        </c:rich>
      </c:tx>
      <c:layout>
        <c:manualLayout>
          <c:xMode val="edge"/>
          <c:yMode val="edge"/>
          <c:x val="0.14818954630401734"/>
          <c:y val="2.5323859595482914E-2"/>
        </c:manualLayout>
      </c:layout>
      <c:overlay val="0"/>
      <c:spPr>
        <a:noFill/>
        <a:ln>
          <a:noFill/>
        </a:ln>
        <a:effectLst/>
      </c:spPr>
      <c:txPr>
        <a:bodyPr rot="0" spcFirstLastPara="1" vertOverflow="ellipsis" vert="horz" wrap="square" anchor="ctr" anchorCtr="1"/>
        <a:lstStyle/>
        <a:p>
          <a:pPr>
            <a:defRPr sz="2400" b="1" i="0" u="none" strike="noStrike" kern="1200" spc="0" baseline="0">
              <a:solidFill>
                <a:schemeClr val="bg2">
                  <a:lumMod val="10000"/>
                </a:schemeClr>
              </a:solidFill>
              <a:latin typeface="Cambria Math" panose="02040503050406030204" pitchFamily="18" charset="0"/>
              <a:ea typeface="Cambria Math" panose="02040503050406030204" pitchFamily="18" charset="0"/>
              <a:cs typeface="+mn-cs"/>
            </a:defRPr>
          </a:pPr>
          <a:endParaRPr lang="en-US"/>
        </a:p>
      </c:txPr>
    </c:title>
    <c:autoTitleDeleted val="0"/>
    <c:pivotFmts>
      <c:pivotFmt>
        <c:idx val="0"/>
        <c:spPr>
          <a:solidFill>
            <a:schemeClr val="accent1"/>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
        <c:spPr>
          <a:solidFill>
            <a:schemeClr val="accent1"/>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2"/>
        <c:spPr>
          <a:solidFill>
            <a:schemeClr val="accent1"/>
          </a:solidFill>
          <a:ln w="19050">
            <a:solidFill>
              <a:schemeClr val="lt1"/>
            </a:solidFill>
          </a:ln>
          <a:effectLst/>
        </c:spPr>
      </c:pivotFmt>
      <c:pivotFmt>
        <c:idx val="3"/>
        <c:spPr>
          <a:solidFill>
            <a:schemeClr val="accent1"/>
          </a:solidFill>
          <a:ln w="19050">
            <a:solidFill>
              <a:schemeClr val="lt1"/>
            </a:solidFill>
          </a:ln>
          <a:effectLst/>
        </c:spPr>
      </c:pivotFmt>
      <c:pivotFmt>
        <c:idx val="4"/>
        <c:spPr>
          <a:solidFill>
            <a:schemeClr val="accent1"/>
          </a:solidFill>
          <a:ln w="19050">
            <a:solidFill>
              <a:schemeClr val="lt1"/>
            </a:solidFill>
          </a:ln>
          <a:effectLst/>
        </c:spPr>
      </c:pivotFmt>
      <c:pivotFmt>
        <c:idx val="5"/>
        <c:spPr>
          <a:solidFill>
            <a:schemeClr val="accent1"/>
          </a:solidFill>
          <a:ln w="19050">
            <a:solidFill>
              <a:schemeClr val="lt1"/>
            </a:solidFill>
          </a:ln>
          <a:effectLst/>
        </c:spPr>
      </c:pivotFmt>
      <c:pivotFmt>
        <c:idx val="6"/>
        <c:spPr>
          <a:solidFill>
            <a:schemeClr val="accent1"/>
          </a:solidFill>
          <a:ln w="19050">
            <a:solidFill>
              <a:schemeClr val="lt1"/>
            </a:solidFill>
          </a:ln>
          <a:effectLst/>
        </c:spPr>
      </c:pivotFmt>
      <c:pivotFmt>
        <c:idx val="7"/>
        <c:spPr>
          <a:solidFill>
            <a:schemeClr val="accent1"/>
          </a:solidFill>
          <a:ln w="19050">
            <a:solidFill>
              <a:schemeClr val="lt1"/>
            </a:solidFill>
          </a:ln>
          <a:effectLst/>
        </c:spPr>
      </c:pivotFmt>
      <c:pivotFmt>
        <c:idx val="8"/>
        <c:spPr>
          <a:solidFill>
            <a:schemeClr val="accent1"/>
          </a:solidFill>
          <a:ln w="19050">
            <a:solidFill>
              <a:schemeClr val="lt1"/>
            </a:solidFill>
          </a:ln>
          <a:effectLst/>
        </c:spPr>
      </c:pivotFmt>
      <c:pivotFmt>
        <c:idx val="9"/>
        <c:spPr>
          <a:solidFill>
            <a:schemeClr val="accent1"/>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0"/>
        <c:spPr>
          <a:solidFill>
            <a:schemeClr val="accent1"/>
          </a:solidFill>
          <a:ln w="19050">
            <a:solidFill>
              <a:schemeClr val="lt1"/>
            </a:solidFill>
          </a:ln>
          <a:effectLst/>
        </c:spPr>
      </c:pivotFmt>
      <c:pivotFmt>
        <c:idx val="11"/>
        <c:spPr>
          <a:solidFill>
            <a:schemeClr val="accent1"/>
          </a:solidFill>
          <a:ln w="19050">
            <a:solidFill>
              <a:schemeClr val="lt1"/>
            </a:solidFill>
          </a:ln>
          <a:effectLst/>
        </c:spPr>
      </c:pivotFmt>
      <c:pivotFmt>
        <c:idx val="12"/>
        <c:spPr>
          <a:solidFill>
            <a:schemeClr val="accent1"/>
          </a:solidFill>
          <a:ln w="19050">
            <a:solidFill>
              <a:schemeClr val="lt1"/>
            </a:solidFill>
          </a:ln>
          <a:effectLst/>
        </c:spPr>
      </c:pivotFmt>
      <c:pivotFmt>
        <c:idx val="13"/>
        <c:spPr>
          <a:solidFill>
            <a:schemeClr val="accent1"/>
          </a:solidFill>
          <a:ln w="19050">
            <a:solidFill>
              <a:schemeClr val="lt1"/>
            </a:solidFill>
          </a:ln>
          <a:effectLst/>
        </c:spPr>
      </c:pivotFmt>
      <c:pivotFmt>
        <c:idx val="14"/>
        <c:spPr>
          <a:solidFill>
            <a:schemeClr val="accent1"/>
          </a:solidFill>
          <a:ln w="19050">
            <a:solidFill>
              <a:schemeClr val="lt1"/>
            </a:solidFill>
          </a:ln>
          <a:effectLst/>
        </c:spPr>
      </c:pivotFmt>
      <c:pivotFmt>
        <c:idx val="15"/>
        <c:spPr>
          <a:solidFill>
            <a:schemeClr val="accent1"/>
          </a:solidFill>
          <a:ln w="19050">
            <a:solidFill>
              <a:schemeClr val="lt1"/>
            </a:solidFill>
          </a:ln>
          <a:effectLst/>
        </c:spPr>
      </c:pivotFmt>
      <c:pivotFmt>
        <c:idx val="16"/>
        <c:spPr>
          <a:solidFill>
            <a:schemeClr val="accent1"/>
          </a:solidFill>
          <a:ln w="19050">
            <a:solidFill>
              <a:schemeClr val="lt1"/>
            </a:solidFill>
          </a:ln>
          <a:effectLst/>
        </c:spPr>
      </c:pivotFmt>
      <c:pivotFmt>
        <c:idx val="17"/>
        <c:spPr>
          <a:solidFill>
            <a:schemeClr val="accent1"/>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8"/>
        <c:spPr>
          <a:solidFill>
            <a:schemeClr val="accent1"/>
          </a:solidFill>
          <a:ln w="19050">
            <a:solidFill>
              <a:schemeClr val="lt1"/>
            </a:solidFill>
          </a:ln>
          <a:effectLst/>
        </c:spPr>
      </c:pivotFmt>
      <c:pivotFmt>
        <c:idx val="19"/>
        <c:spPr>
          <a:solidFill>
            <a:schemeClr val="accent1"/>
          </a:solidFill>
          <a:ln w="19050">
            <a:solidFill>
              <a:schemeClr val="lt1"/>
            </a:solidFill>
          </a:ln>
          <a:effectLst/>
        </c:spPr>
      </c:pivotFmt>
      <c:pivotFmt>
        <c:idx val="20"/>
        <c:spPr>
          <a:solidFill>
            <a:schemeClr val="accent1"/>
          </a:solidFill>
          <a:ln w="19050">
            <a:solidFill>
              <a:schemeClr val="lt1"/>
            </a:solidFill>
          </a:ln>
          <a:effectLst/>
        </c:spPr>
      </c:pivotFmt>
      <c:pivotFmt>
        <c:idx val="21"/>
        <c:spPr>
          <a:solidFill>
            <a:schemeClr val="accent1"/>
          </a:solidFill>
          <a:ln w="19050">
            <a:solidFill>
              <a:schemeClr val="lt1"/>
            </a:solidFill>
          </a:ln>
          <a:effectLst/>
        </c:spPr>
      </c:pivotFmt>
      <c:pivotFmt>
        <c:idx val="22"/>
        <c:spPr>
          <a:solidFill>
            <a:schemeClr val="accent1"/>
          </a:solidFill>
          <a:ln w="19050">
            <a:solidFill>
              <a:schemeClr val="lt1"/>
            </a:solidFill>
          </a:ln>
          <a:effectLst/>
        </c:spPr>
      </c:pivotFmt>
      <c:pivotFmt>
        <c:idx val="23"/>
        <c:spPr>
          <a:solidFill>
            <a:schemeClr val="accent1"/>
          </a:solidFill>
          <a:ln w="19050">
            <a:solidFill>
              <a:schemeClr val="lt1"/>
            </a:solidFill>
          </a:ln>
          <a:effectLst/>
        </c:spPr>
      </c:pivotFmt>
      <c:pivotFmt>
        <c:idx val="24"/>
        <c:spPr>
          <a:solidFill>
            <a:schemeClr val="accent1"/>
          </a:solidFill>
          <a:ln w="19050">
            <a:solidFill>
              <a:schemeClr val="lt1"/>
            </a:solidFill>
          </a:ln>
          <a:effectLst/>
        </c:spPr>
      </c:pivotFmt>
      <c:pivotFmt>
        <c:idx val="25"/>
        <c:spPr>
          <a:solidFill>
            <a:schemeClr val="accent1"/>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26"/>
        <c:spPr>
          <a:solidFill>
            <a:schemeClr val="accent1"/>
          </a:solidFill>
          <a:ln w="19050">
            <a:solidFill>
              <a:schemeClr val="lt1"/>
            </a:solidFill>
          </a:ln>
          <a:effectLst/>
        </c:spPr>
      </c:pivotFmt>
      <c:pivotFmt>
        <c:idx val="27"/>
        <c:spPr>
          <a:solidFill>
            <a:schemeClr val="accent1"/>
          </a:solidFill>
          <a:ln w="19050">
            <a:solidFill>
              <a:schemeClr val="lt1"/>
            </a:solidFill>
          </a:ln>
          <a:effectLst/>
        </c:spPr>
      </c:pivotFmt>
      <c:pivotFmt>
        <c:idx val="28"/>
        <c:spPr>
          <a:solidFill>
            <a:schemeClr val="accent1"/>
          </a:solidFill>
          <a:ln w="19050">
            <a:solidFill>
              <a:schemeClr val="lt1"/>
            </a:solidFill>
          </a:ln>
          <a:effectLst/>
        </c:spPr>
      </c:pivotFmt>
      <c:pivotFmt>
        <c:idx val="29"/>
        <c:spPr>
          <a:solidFill>
            <a:schemeClr val="accent1"/>
          </a:solidFill>
          <a:ln w="19050">
            <a:solidFill>
              <a:schemeClr val="lt1"/>
            </a:solidFill>
          </a:ln>
          <a:effectLst/>
        </c:spPr>
      </c:pivotFmt>
      <c:pivotFmt>
        <c:idx val="30"/>
        <c:spPr>
          <a:solidFill>
            <a:schemeClr val="accent1"/>
          </a:solidFill>
          <a:ln w="19050">
            <a:solidFill>
              <a:schemeClr val="lt1"/>
            </a:solidFill>
          </a:ln>
          <a:effectLst/>
        </c:spPr>
      </c:pivotFmt>
      <c:pivotFmt>
        <c:idx val="31"/>
        <c:spPr>
          <a:solidFill>
            <a:schemeClr val="accent1"/>
          </a:solidFill>
          <a:ln w="19050">
            <a:solidFill>
              <a:schemeClr val="lt1"/>
            </a:solidFill>
          </a:ln>
          <a:effectLst/>
        </c:spPr>
      </c:pivotFmt>
      <c:pivotFmt>
        <c:idx val="32"/>
        <c:spPr>
          <a:solidFill>
            <a:schemeClr val="accent1"/>
          </a:solidFill>
          <a:ln w="19050">
            <a:solidFill>
              <a:schemeClr val="lt1"/>
            </a:solidFill>
          </a:ln>
          <a:effectLst/>
        </c:spPr>
      </c:pivotFmt>
    </c:pivotFmts>
    <c:plotArea>
      <c:layout/>
      <c:pieChart>
        <c:varyColors val="1"/>
        <c:ser>
          <c:idx val="0"/>
          <c:order val="0"/>
          <c:tx>
            <c:strRef>
              <c:f>'Ca 1'!$F$108</c:f>
              <c:strCache>
                <c:ptCount val="1"/>
                <c:pt idx="0">
                  <c:v>Total</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2501-4935-AE97-3F6F874F4CD1}"/>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2501-4935-AE97-3F6F874F4CD1}"/>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2501-4935-AE97-3F6F874F4CD1}"/>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2501-4935-AE97-3F6F874F4CD1}"/>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2501-4935-AE97-3F6F874F4CD1}"/>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0B-2501-4935-AE97-3F6F874F4CD1}"/>
              </c:ext>
            </c:extLst>
          </c:dPt>
          <c:dPt>
            <c:idx val="6"/>
            <c:bubble3D val="0"/>
            <c:spPr>
              <a:solidFill>
                <a:schemeClr val="accent1">
                  <a:lumMod val="60000"/>
                </a:schemeClr>
              </a:solidFill>
              <a:ln w="19050">
                <a:solidFill>
                  <a:schemeClr val="lt1"/>
                </a:solidFill>
              </a:ln>
              <a:effectLst/>
            </c:spPr>
            <c:extLst>
              <c:ext xmlns:c16="http://schemas.microsoft.com/office/drawing/2014/chart" uri="{C3380CC4-5D6E-409C-BE32-E72D297353CC}">
                <c16:uniqueId val="{0000000D-2501-4935-AE97-3F6F874F4CD1}"/>
              </c:ext>
            </c:extLst>
          </c:dPt>
          <c:dLbls>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1400" b="1"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1"/>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ext>
            </c:extLst>
          </c:dLbls>
          <c:cat>
            <c:strRef>
              <c:f>'Ca 1'!$E$109:$E$116</c:f>
              <c:strCache>
                <c:ptCount val="7"/>
                <c:pt idx="0">
                  <c:v>1</c:v>
                </c:pt>
                <c:pt idx="1">
                  <c:v>2</c:v>
                </c:pt>
                <c:pt idx="2">
                  <c:v>3</c:v>
                </c:pt>
                <c:pt idx="3">
                  <c:v>4</c:v>
                </c:pt>
                <c:pt idx="4">
                  <c:v>5</c:v>
                </c:pt>
                <c:pt idx="5">
                  <c:v>6</c:v>
                </c:pt>
                <c:pt idx="6">
                  <c:v>7</c:v>
                </c:pt>
              </c:strCache>
            </c:strRef>
          </c:cat>
          <c:val>
            <c:numRef>
              <c:f>'Ca 1'!$F$109:$F$116</c:f>
              <c:numCache>
                <c:formatCode>General</c:formatCode>
                <c:ptCount val="7"/>
                <c:pt idx="0">
                  <c:v>6</c:v>
                </c:pt>
                <c:pt idx="1">
                  <c:v>2</c:v>
                </c:pt>
                <c:pt idx="2">
                  <c:v>2</c:v>
                </c:pt>
                <c:pt idx="3">
                  <c:v>5</c:v>
                </c:pt>
                <c:pt idx="4">
                  <c:v>2</c:v>
                </c:pt>
                <c:pt idx="5">
                  <c:v>4</c:v>
                </c:pt>
                <c:pt idx="6">
                  <c:v>2</c:v>
                </c:pt>
              </c:numCache>
            </c:numRef>
          </c:val>
          <c:extLst>
            <c:ext xmlns:c16="http://schemas.microsoft.com/office/drawing/2014/chart" uri="{C3380CC4-5D6E-409C-BE32-E72D297353CC}">
              <c16:uniqueId val="{0000000E-2501-4935-AE97-3F6F874F4CD1}"/>
            </c:ext>
          </c:extLst>
        </c:ser>
        <c:dLbls>
          <c:showLegendKey val="0"/>
          <c:showVal val="0"/>
          <c:showCatName val="0"/>
          <c:showSerName val="0"/>
          <c:showPercent val="0"/>
          <c:showBubbleSize val="0"/>
          <c:showLeaderLines val="0"/>
        </c:dLbls>
        <c:firstSliceAng val="0"/>
      </c:pieChart>
      <c:spPr>
        <a:noFill/>
        <a:ln>
          <a:noFill/>
        </a:ln>
        <a:effectLst/>
      </c:spPr>
    </c:plotArea>
    <c:legend>
      <c:legendPos val="r"/>
      <c:layout>
        <c:manualLayout>
          <c:xMode val="edge"/>
          <c:yMode val="edge"/>
          <c:x val="0.84042629046369188"/>
          <c:y val="0.28695392242636336"/>
          <c:w val="0.14290704286964129"/>
          <c:h val="0.54687882764654416"/>
        </c:manualLayout>
      </c:layout>
      <c:overlay val="0"/>
      <c:spPr>
        <a:noFill/>
        <a:ln>
          <a:noFill/>
        </a:ln>
        <a:effectLst/>
      </c:spPr>
      <c:txPr>
        <a:bodyPr rot="0" spcFirstLastPara="1" vertOverflow="ellipsis" vert="horz" wrap="square" anchor="ctr" anchorCtr="1"/>
        <a:lstStyle/>
        <a:p>
          <a:pPr>
            <a:defRPr sz="1600" b="1"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[Ca 1.xlsx]Ca 1!PivotTable5</c:name>
    <c:fmtId val="11"/>
  </c:pivotSource>
  <c:chart>
    <c:title>
      <c:tx>
        <c:rich>
          <a:bodyPr rot="0" spcFirstLastPara="1" vertOverflow="ellipsis" vert="horz" wrap="square" anchor="ctr" anchorCtr="1"/>
          <a:lstStyle/>
          <a:p>
            <a:pPr>
              <a:defRPr sz="2800" b="1" i="0" u="none" strike="noStrike" kern="1200" spc="0" baseline="0">
                <a:solidFill>
                  <a:schemeClr val="accent5">
                    <a:lumMod val="50000"/>
                  </a:schemeClr>
                </a:solidFill>
                <a:latin typeface="Cambria Math" panose="02040503050406030204" pitchFamily="18" charset="0"/>
                <a:ea typeface="Cambria Math" panose="02040503050406030204" pitchFamily="18" charset="0"/>
                <a:cs typeface="+mn-cs"/>
              </a:defRPr>
            </a:pPr>
            <a:r>
              <a:rPr lang="en-US" sz="2800" b="1">
                <a:solidFill>
                  <a:schemeClr val="accent5">
                    <a:lumMod val="50000"/>
                  </a:schemeClr>
                </a:solidFill>
                <a:latin typeface="Cambria Math" panose="02040503050406030204" pitchFamily="18" charset="0"/>
                <a:ea typeface="Cambria Math" panose="02040503050406030204" pitchFamily="18" charset="0"/>
              </a:rPr>
              <a:t>Total sales made in each office</a:t>
            </a:r>
          </a:p>
        </c:rich>
      </c:tx>
      <c:layout>
        <c:manualLayout>
          <c:xMode val="edge"/>
          <c:yMode val="edge"/>
          <c:x val="0.35542143059851178"/>
          <c:y val="1.9230923683902334E-3"/>
        </c:manualLayout>
      </c:layout>
      <c:overlay val="0"/>
      <c:spPr>
        <a:noFill/>
        <a:ln>
          <a:noFill/>
        </a:ln>
        <a:effectLst/>
      </c:spPr>
      <c:txPr>
        <a:bodyPr rot="0" spcFirstLastPara="1" vertOverflow="ellipsis" vert="horz" wrap="square" anchor="ctr" anchorCtr="1"/>
        <a:lstStyle/>
        <a:p>
          <a:pPr>
            <a:defRPr sz="2800" b="1" i="0" u="none" strike="noStrike" kern="1200" spc="0" baseline="0">
              <a:solidFill>
                <a:schemeClr val="accent5">
                  <a:lumMod val="50000"/>
                </a:schemeClr>
              </a:solidFill>
              <a:latin typeface="Cambria Math" panose="02040503050406030204" pitchFamily="18" charset="0"/>
              <a:ea typeface="Cambria Math" panose="02040503050406030204" pitchFamily="18" charset="0"/>
              <a:cs typeface="+mn-cs"/>
            </a:defRPr>
          </a:pPr>
          <a:endParaRPr lang="en-US"/>
        </a:p>
      </c:txPr>
    </c:title>
    <c:autoTitleDeleted val="0"/>
    <c:pivotFmts>
      <c:pivotFmt>
        <c:idx val="0"/>
        <c:spPr>
          <a:solidFill>
            <a:srgbClr val="FFC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rgbClr val="FFC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rgbClr val="FFC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rgbClr val="FFC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solidFill>
            <a:srgbClr val="FFC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'Ca 1'!$N$98</c:f>
              <c:strCache>
                <c:ptCount val="1"/>
                <c:pt idx="0">
                  <c:v>Total</c:v>
                </c:pt>
              </c:strCache>
            </c:strRef>
          </c:tx>
          <c:spPr>
            <a:solidFill>
              <a:srgbClr val="FFC00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tx1">
                        <a:lumMod val="75000"/>
                        <a:lumOff val="25000"/>
                      </a:schemeClr>
                    </a:solidFill>
                    <a:latin typeface="Cambria Math" panose="02040503050406030204" pitchFamily="18" charset="0"/>
                    <a:ea typeface="Cambria Math" panose="02040503050406030204" pitchFamily="18" charset="0"/>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'Ca 1'!$M$99:$M$106</c:f>
              <c:strCache>
                <c:ptCount val="7"/>
                <c:pt idx="0">
                  <c:v>1</c:v>
                </c:pt>
                <c:pt idx="1">
                  <c:v>2</c:v>
                </c:pt>
                <c:pt idx="2">
                  <c:v>3</c:v>
                </c:pt>
                <c:pt idx="3">
                  <c:v>4</c:v>
                </c:pt>
                <c:pt idx="4">
                  <c:v>5</c:v>
                </c:pt>
                <c:pt idx="5">
                  <c:v>6</c:v>
                </c:pt>
                <c:pt idx="6">
                  <c:v>7</c:v>
                </c:pt>
              </c:strCache>
            </c:strRef>
          </c:cat>
          <c:val>
            <c:numRef>
              <c:f>'Ca 1'!$N$99:$N$106</c:f>
              <c:numCache>
                <c:formatCode>General</c:formatCode>
                <c:ptCount val="7"/>
                <c:pt idx="0">
                  <c:v>1429063.57</c:v>
                </c:pt>
                <c:pt idx="1">
                  <c:v>892538.62</c:v>
                </c:pt>
                <c:pt idx="2">
                  <c:v>1157589.72</c:v>
                </c:pt>
                <c:pt idx="3">
                  <c:v>3083761.58</c:v>
                </c:pt>
                <c:pt idx="4">
                  <c:v>457110.07</c:v>
                </c:pt>
                <c:pt idx="5">
                  <c:v>1147176.3500000001</c:v>
                </c:pt>
                <c:pt idx="6">
                  <c:v>1436950.7</c:v>
                </c:pt>
              </c:numCache>
            </c:numRef>
          </c:val>
          <c:extLst>
            <c:ext xmlns:c16="http://schemas.microsoft.com/office/drawing/2014/chart" uri="{C3380CC4-5D6E-409C-BE32-E72D297353CC}">
              <c16:uniqueId val="{00000000-1DEB-441E-82C8-EC1814355254}"/>
            </c:ext>
          </c:extLst>
        </c:ser>
        <c:dLbls>
          <c:showLegendKey val="0"/>
          <c:showVal val="0"/>
          <c:showCatName val="0"/>
          <c:showSerName val="0"/>
          <c:showPercent val="0"/>
          <c:showBubbleSize val="0"/>
        </c:dLbls>
        <c:gapWidth val="219"/>
        <c:overlap val="-27"/>
        <c:axId val="118890239"/>
        <c:axId val="118890655"/>
      </c:barChart>
      <c:catAx>
        <c:axId val="11889023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1" i="0" u="none" strike="noStrike" kern="1200" baseline="0">
                <a:solidFill>
                  <a:schemeClr val="tx1"/>
                </a:solidFill>
                <a:latin typeface="+mn-lt"/>
                <a:ea typeface="+mn-ea"/>
                <a:cs typeface="+mn-cs"/>
              </a:defRPr>
            </a:pPr>
            <a:endParaRPr lang="en-US"/>
          </a:p>
        </c:txPr>
        <c:crossAx val="118890655"/>
        <c:crosses val="autoZero"/>
        <c:auto val="1"/>
        <c:lblAlgn val="ctr"/>
        <c:lblOffset val="100"/>
        <c:noMultiLvlLbl val="0"/>
      </c:catAx>
      <c:valAx>
        <c:axId val="118890655"/>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889023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12700" cap="flat" cmpd="sng" algn="ctr">
      <a:noFill/>
      <a:round/>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[Ca 1.xlsx]Ca 1!PivotTable9</c:name>
    <c:fmtId val="21"/>
  </c:pivotSource>
  <c:chart>
    <c:title>
      <c:tx>
        <c:rich>
          <a:bodyPr rot="0" spcFirstLastPara="1" vertOverflow="ellipsis" vert="horz" wrap="square" anchor="ctr" anchorCtr="1"/>
          <a:lstStyle/>
          <a:p>
            <a:pPr>
              <a:defRPr sz="1400" b="0" i="0" u="none" strike="noStrike" kern="1200" spc="0" baseline="0">
                <a:solidFill>
                  <a:schemeClr val="tx1"/>
                </a:solidFill>
                <a:latin typeface="+mn-lt"/>
                <a:ea typeface="+mn-ea"/>
                <a:cs typeface="+mn-cs"/>
              </a:defRPr>
            </a:pPr>
            <a:r>
              <a:rPr lang="en-US" sz="3200" dirty="0">
                <a:solidFill>
                  <a:srgbClr val="002060"/>
                </a:solidFill>
                <a:latin typeface="Cambria Math" panose="02040503050406030204" pitchFamily="18" charset="0"/>
                <a:ea typeface="Cambria Math" panose="02040503050406030204" pitchFamily="18" charset="0"/>
              </a:rPr>
              <a:t>Total sales and profit trend</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solidFill>
              <a:latin typeface="+mn-lt"/>
              <a:ea typeface="+mn-ea"/>
              <a:cs typeface="+mn-cs"/>
            </a:defRPr>
          </a:pPr>
          <a:endParaRPr lang="en-US"/>
        </a:p>
      </c:txPr>
    </c:title>
    <c:autoTitleDeleted val="0"/>
    <c:pivotFmts>
      <c:pivotFmt>
        <c:idx val="0"/>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t"/>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28575" cap="rnd">
            <a:solidFill>
              <a:schemeClr val="accent1"/>
            </a:solidFill>
            <a:round/>
          </a:ln>
          <a:effectLst/>
        </c:spPr>
        <c:marker>
          <c:symbol val="circle"/>
          <c:size val="5"/>
          <c:spPr>
            <a:solidFill>
              <a:schemeClr val="accent2"/>
            </a:solidFill>
            <a:ln w="9525">
              <a:solidFill>
                <a:schemeClr val="accent2"/>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t"/>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28575" cap="rnd">
            <a:solidFill>
              <a:schemeClr val="accent2"/>
            </a:solidFill>
            <a:round/>
          </a:ln>
          <a:effectLst/>
        </c:spPr>
        <c:marker>
          <c:symbol val="circle"/>
          <c:size val="5"/>
          <c:spPr>
            <a:solidFill>
              <a:schemeClr val="accent2"/>
            </a:solidFill>
            <a:ln w="9525">
              <a:solidFill>
                <a:schemeClr val="accent2"/>
              </a:solidFill>
            </a:ln>
            <a:effectLst/>
          </c:spPr>
        </c:marker>
        <c:dLbl>
          <c:idx val="0"/>
          <c:layout>
            <c:manualLayout>
              <c:x val="3.902668416447944E-3"/>
              <c:y val="2.0867964421114028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dLbl>
          <c:idx val="0"/>
          <c:layout>
            <c:manualLayout>
              <c:x val="-7.4652887139107615E-2"/>
              <c:y val="-9.487277631962672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t"/>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dLbl>
          <c:idx val="0"/>
          <c:layout>
            <c:manualLayout>
              <c:x val="-7.4652887139107615E-2"/>
              <c:y val="-9.487277631962672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1"/>
          </a:solidFill>
          <a:ln w="28575" cap="rnd">
            <a:solidFill>
              <a:schemeClr val="accent1"/>
            </a:solidFill>
            <a:round/>
          </a:ln>
          <a:effectLst/>
        </c:spPr>
        <c:marker>
          <c:symbol val="circle"/>
          <c:size val="5"/>
          <c:spPr>
            <a:solidFill>
              <a:schemeClr val="accent2"/>
            </a:solidFill>
            <a:ln w="9525">
              <a:solidFill>
                <a:schemeClr val="accent2"/>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t"/>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w="28575" cap="rnd">
            <a:solidFill>
              <a:schemeClr val="accent2"/>
            </a:solidFill>
            <a:round/>
          </a:ln>
          <a:effectLst/>
        </c:spPr>
        <c:marker>
          <c:symbol val="circle"/>
          <c:size val="5"/>
          <c:spPr>
            <a:solidFill>
              <a:schemeClr val="accent2"/>
            </a:solidFill>
            <a:ln w="9525">
              <a:solidFill>
                <a:schemeClr val="accent2"/>
              </a:solidFill>
            </a:ln>
            <a:effectLst/>
          </c:spPr>
        </c:marker>
        <c:dLbl>
          <c:idx val="0"/>
          <c:layout>
            <c:manualLayout>
              <c:x val="3.902668416447944E-3"/>
              <c:y val="2.0867964421114028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8"/>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t"/>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dLbl>
          <c:idx val="0"/>
          <c:layout>
            <c:manualLayout>
              <c:x val="-7.4652887139107615E-2"/>
              <c:y val="-9.487277631962672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0"/>
        <c:spPr>
          <a:solidFill>
            <a:schemeClr val="accent1"/>
          </a:solidFill>
          <a:ln w="28575" cap="rnd">
            <a:solidFill>
              <a:schemeClr val="accent1"/>
            </a:solidFill>
            <a:round/>
          </a:ln>
          <a:effectLst/>
        </c:spPr>
        <c:marker>
          <c:symbol val="circle"/>
          <c:size val="5"/>
          <c:spPr>
            <a:solidFill>
              <a:schemeClr val="accent2"/>
            </a:solidFill>
            <a:ln w="9525">
              <a:solidFill>
                <a:schemeClr val="accent2"/>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t"/>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w="28575" cap="rnd">
            <a:solidFill>
              <a:schemeClr val="accent2"/>
            </a:solidFill>
            <a:round/>
          </a:ln>
          <a:effectLst/>
        </c:spPr>
        <c:marker>
          <c:symbol val="circle"/>
          <c:size val="5"/>
          <c:spPr>
            <a:solidFill>
              <a:schemeClr val="accent2"/>
            </a:solidFill>
            <a:ln w="9525">
              <a:solidFill>
                <a:schemeClr val="accent2"/>
              </a:solidFill>
            </a:ln>
            <a:effectLst/>
          </c:spPr>
        </c:marker>
        <c:dLbl>
          <c:idx val="0"/>
          <c:layout>
            <c:manualLayout>
              <c:x val="3.902668416447944E-3"/>
              <c:y val="2.0867964421114028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2"/>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t"/>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dLbl>
          <c:idx val="0"/>
          <c:layout>
            <c:manualLayout>
              <c:x val="-7.4652887139107615E-2"/>
              <c:y val="-9.487277631962672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4"/>
        <c:spPr>
          <a:solidFill>
            <a:schemeClr val="accent1"/>
          </a:solidFill>
          <a:ln w="28575" cap="rnd">
            <a:solidFill>
              <a:schemeClr val="accent1"/>
            </a:solidFill>
            <a:round/>
          </a:ln>
          <a:effectLst/>
        </c:spPr>
        <c:marker>
          <c:symbol val="circle"/>
          <c:size val="5"/>
          <c:spPr>
            <a:solidFill>
              <a:schemeClr val="accent2"/>
            </a:solidFill>
            <a:ln w="9525">
              <a:solidFill>
                <a:schemeClr val="accent2"/>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t"/>
          <c:showLegendKey val="0"/>
          <c:showVal val="0"/>
          <c:showCatName val="0"/>
          <c:showSerName val="0"/>
          <c:showPercent val="0"/>
          <c:showBubbleSize val="0"/>
          <c:extLst>
            <c:ext xmlns:c15="http://schemas.microsoft.com/office/drawing/2012/chart" uri="{CE6537A1-D6FC-4f65-9D91-7224C49458BB}"/>
          </c:extLst>
        </c:dLbl>
      </c:pivotFmt>
      <c:pivotFmt>
        <c:idx val="15"/>
        <c:spPr>
          <a:solidFill>
            <a:schemeClr val="accent1"/>
          </a:solidFill>
          <a:ln w="28575" cap="rnd">
            <a:solidFill>
              <a:schemeClr val="accent2"/>
            </a:solidFill>
            <a:round/>
          </a:ln>
          <a:effectLst/>
        </c:spPr>
        <c:marker>
          <c:symbol val="circle"/>
          <c:size val="5"/>
          <c:spPr>
            <a:solidFill>
              <a:schemeClr val="accent2"/>
            </a:solidFill>
            <a:ln w="9525">
              <a:solidFill>
                <a:schemeClr val="accent2"/>
              </a:solidFill>
            </a:ln>
            <a:effectLst/>
          </c:spPr>
        </c:marker>
        <c:dLbl>
          <c:idx val="0"/>
          <c:layout>
            <c:manualLayout>
              <c:x val="3.902668416447944E-3"/>
              <c:y val="2.0867964421114028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6"/>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t"/>
          <c:showLegendKey val="0"/>
          <c:showVal val="0"/>
          <c:showCatName val="0"/>
          <c:showSerName val="0"/>
          <c:showPercent val="0"/>
          <c:showBubbleSize val="0"/>
          <c:extLst>
            <c:ext xmlns:c15="http://schemas.microsoft.com/office/drawing/2012/chart" uri="{CE6537A1-D6FC-4f65-9D91-7224C49458BB}"/>
          </c:extLst>
        </c:dLbl>
      </c:pivotFmt>
      <c:pivotFmt>
        <c:idx val="17"/>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dLbl>
          <c:idx val="0"/>
          <c:layout>
            <c:manualLayout>
              <c:x val="-7.4652887139107615E-2"/>
              <c:y val="-9.487277631962672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8"/>
        <c:spPr>
          <a:solidFill>
            <a:schemeClr val="accent1"/>
          </a:solidFill>
          <a:ln w="28575" cap="rnd">
            <a:solidFill>
              <a:schemeClr val="accent1"/>
            </a:solidFill>
            <a:round/>
          </a:ln>
          <a:effectLst/>
        </c:spPr>
        <c:marker>
          <c:symbol val="circle"/>
          <c:size val="5"/>
          <c:spPr>
            <a:solidFill>
              <a:schemeClr val="accent2"/>
            </a:solidFill>
            <a:ln w="9525">
              <a:solidFill>
                <a:schemeClr val="accent2"/>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t"/>
          <c:showLegendKey val="0"/>
          <c:showVal val="0"/>
          <c:showCatName val="0"/>
          <c:showSerName val="0"/>
          <c:showPercent val="0"/>
          <c:showBubbleSize val="0"/>
          <c:extLst>
            <c:ext xmlns:c15="http://schemas.microsoft.com/office/drawing/2012/chart" uri="{CE6537A1-D6FC-4f65-9D91-7224C49458BB}"/>
          </c:extLst>
        </c:dLbl>
      </c:pivotFmt>
      <c:pivotFmt>
        <c:idx val="19"/>
        <c:spPr>
          <a:solidFill>
            <a:schemeClr val="accent1"/>
          </a:solidFill>
          <a:ln w="28575" cap="rnd">
            <a:solidFill>
              <a:schemeClr val="accent2"/>
            </a:solidFill>
            <a:round/>
          </a:ln>
          <a:effectLst/>
        </c:spPr>
        <c:marker>
          <c:symbol val="circle"/>
          <c:size val="5"/>
          <c:spPr>
            <a:solidFill>
              <a:schemeClr val="accent2"/>
            </a:solidFill>
            <a:ln w="9525">
              <a:solidFill>
                <a:schemeClr val="accent2"/>
              </a:solidFill>
            </a:ln>
            <a:effectLst/>
          </c:spPr>
        </c:marker>
        <c:dLbl>
          <c:idx val="0"/>
          <c:layout>
            <c:manualLayout>
              <c:x val="3.902668416447944E-3"/>
              <c:y val="2.0867964421114028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strRef>
              <c:f>'Ca 1'!$F$120</c:f>
              <c:strCache>
                <c:ptCount val="1"/>
                <c:pt idx="0">
                  <c:v>Sum of totalSalesMade</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dPt>
            <c:idx val="4"/>
            <c:marker>
              <c:symbol val="circle"/>
              <c:size val="5"/>
              <c:spPr>
                <a:solidFill>
                  <a:schemeClr val="accent1"/>
                </a:solidFill>
                <a:ln w="9525">
                  <a:solidFill>
                    <a:schemeClr val="accent1"/>
                  </a:solidFill>
                </a:ln>
                <a:effectLst/>
              </c:spPr>
            </c:marker>
            <c:bubble3D val="0"/>
            <c:spPr>
              <a:ln w="28575" cap="rnd">
                <a:solidFill>
                  <a:schemeClr val="accent1"/>
                </a:solidFill>
                <a:round/>
              </a:ln>
              <a:effectLst/>
            </c:spPr>
            <c:extLst>
              <c:ext xmlns:c16="http://schemas.microsoft.com/office/drawing/2014/chart" uri="{C3380CC4-5D6E-409C-BE32-E72D297353CC}">
                <c16:uniqueId val="{00000001-E2A2-4C5A-B1D7-7F2A1843B3B9}"/>
              </c:ext>
            </c:extLst>
          </c:dPt>
          <c:dLbls>
            <c:dLbl>
              <c:idx val="4"/>
              <c:layout>
                <c:manualLayout>
                  <c:x val="-7.4652887139107615E-2"/>
                  <c:y val="-9.487277631962672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E2A2-4C5A-B1D7-7F2A1843B3B9}"/>
                </c:ext>
              </c:extLst>
            </c:dLbl>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tx1"/>
                    </a:solidFill>
                    <a:latin typeface="+mn-lt"/>
                    <a:ea typeface="+mn-ea"/>
                    <a:cs typeface="+mn-cs"/>
                  </a:defRPr>
                </a:pPr>
                <a:endParaRPr lang="en-US"/>
              </a:p>
            </c:txPr>
            <c:dLblPos val="t"/>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'Ca 1'!$E$121:$E$128</c:f>
              <c:strCache>
                <c:ptCount val="7"/>
                <c:pt idx="0">
                  <c:v>1</c:v>
                </c:pt>
                <c:pt idx="1">
                  <c:v>2</c:v>
                </c:pt>
                <c:pt idx="2">
                  <c:v>3</c:v>
                </c:pt>
                <c:pt idx="3">
                  <c:v>4</c:v>
                </c:pt>
                <c:pt idx="4">
                  <c:v>5</c:v>
                </c:pt>
                <c:pt idx="5">
                  <c:v>6</c:v>
                </c:pt>
                <c:pt idx="6">
                  <c:v>7</c:v>
                </c:pt>
              </c:strCache>
            </c:strRef>
          </c:cat>
          <c:val>
            <c:numRef>
              <c:f>'Ca 1'!$F$121:$F$128</c:f>
              <c:numCache>
                <c:formatCode>General</c:formatCode>
                <c:ptCount val="7"/>
                <c:pt idx="0">
                  <c:v>1429063.57</c:v>
                </c:pt>
                <c:pt idx="1">
                  <c:v>892538.62</c:v>
                </c:pt>
                <c:pt idx="2">
                  <c:v>1157589.72</c:v>
                </c:pt>
                <c:pt idx="3">
                  <c:v>3083761.58</c:v>
                </c:pt>
                <c:pt idx="4">
                  <c:v>457110.07</c:v>
                </c:pt>
                <c:pt idx="5">
                  <c:v>1147176.3500000001</c:v>
                </c:pt>
                <c:pt idx="6">
                  <c:v>1436950.7</c:v>
                </c:pt>
              </c:numCache>
            </c:numRef>
          </c:val>
          <c:smooth val="0"/>
          <c:extLst>
            <c:ext xmlns:c16="http://schemas.microsoft.com/office/drawing/2014/chart" uri="{C3380CC4-5D6E-409C-BE32-E72D297353CC}">
              <c16:uniqueId val="{00000002-E2A2-4C5A-B1D7-7F2A1843B3B9}"/>
            </c:ext>
          </c:extLst>
        </c:ser>
        <c:ser>
          <c:idx val="1"/>
          <c:order val="1"/>
          <c:tx>
            <c:strRef>
              <c:f>'Ca 1'!$G$120</c:f>
              <c:strCache>
                <c:ptCount val="1"/>
                <c:pt idx="0">
                  <c:v>Sum of Profit</c:v>
                </c:pt>
              </c:strCache>
            </c:strRef>
          </c:tx>
          <c:spPr>
            <a:ln w="28575" cap="rnd">
              <a:solidFill>
                <a:schemeClr val="accent2"/>
              </a:solidFill>
              <a:round/>
            </a:ln>
            <a:effectLst/>
          </c:spPr>
          <c:marker>
            <c:symbol val="circle"/>
            <c:size val="5"/>
            <c:spPr>
              <a:solidFill>
                <a:schemeClr val="accent2"/>
              </a:solidFill>
              <a:ln w="9525">
                <a:solidFill>
                  <a:schemeClr val="accent2"/>
                </a:solidFill>
              </a:ln>
              <a:effectLst/>
            </c:spPr>
          </c:marker>
          <c:dPt>
            <c:idx val="4"/>
            <c:marker>
              <c:symbol val="circle"/>
              <c:size val="5"/>
              <c:spPr>
                <a:solidFill>
                  <a:schemeClr val="accent2"/>
                </a:solidFill>
                <a:ln w="9525">
                  <a:solidFill>
                    <a:schemeClr val="accent2"/>
                  </a:solidFill>
                </a:ln>
                <a:effectLst/>
              </c:spPr>
            </c:marker>
            <c:bubble3D val="0"/>
            <c:spPr>
              <a:ln w="28575" cap="rnd">
                <a:solidFill>
                  <a:schemeClr val="accent2"/>
                </a:solidFill>
                <a:round/>
              </a:ln>
              <a:effectLst/>
            </c:spPr>
            <c:extLst>
              <c:ext xmlns:c16="http://schemas.microsoft.com/office/drawing/2014/chart" uri="{C3380CC4-5D6E-409C-BE32-E72D297353CC}">
                <c16:uniqueId val="{00000004-E2A2-4C5A-B1D7-7F2A1843B3B9}"/>
              </c:ext>
            </c:extLst>
          </c:dPt>
          <c:dLbls>
            <c:dLbl>
              <c:idx val="4"/>
              <c:layout>
                <c:manualLayout>
                  <c:x val="3.902668416447944E-3"/>
                  <c:y val="2.0867964421114028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E2A2-4C5A-B1D7-7F2A1843B3B9}"/>
                </c:ext>
              </c:extLst>
            </c:dLbl>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tx1"/>
                    </a:solidFill>
                    <a:latin typeface="+mn-lt"/>
                    <a:ea typeface="+mn-ea"/>
                    <a:cs typeface="+mn-cs"/>
                  </a:defRPr>
                </a:pPr>
                <a:endParaRPr lang="en-US"/>
              </a:p>
            </c:txPr>
            <c:dLblPos val="t"/>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'Ca 1'!$E$121:$E$128</c:f>
              <c:strCache>
                <c:ptCount val="7"/>
                <c:pt idx="0">
                  <c:v>1</c:v>
                </c:pt>
                <c:pt idx="1">
                  <c:v>2</c:v>
                </c:pt>
                <c:pt idx="2">
                  <c:v>3</c:v>
                </c:pt>
                <c:pt idx="3">
                  <c:v>4</c:v>
                </c:pt>
                <c:pt idx="4">
                  <c:v>5</c:v>
                </c:pt>
                <c:pt idx="5">
                  <c:v>6</c:v>
                </c:pt>
                <c:pt idx="6">
                  <c:v>7</c:v>
                </c:pt>
              </c:strCache>
            </c:strRef>
          </c:cat>
          <c:val>
            <c:numRef>
              <c:f>'Ca 1'!$G$121:$G$128</c:f>
              <c:numCache>
                <c:formatCode>General</c:formatCode>
                <c:ptCount val="7"/>
                <c:pt idx="0">
                  <c:v>573239.81999999995</c:v>
                </c:pt>
                <c:pt idx="1">
                  <c:v>349998.54</c:v>
                </c:pt>
                <c:pt idx="2">
                  <c:v>464436.01</c:v>
                </c:pt>
                <c:pt idx="3">
                  <c:v>1237142.31</c:v>
                </c:pt>
                <c:pt idx="4">
                  <c:v>181181.8</c:v>
                </c:pt>
                <c:pt idx="5">
                  <c:v>453018.93</c:v>
                </c:pt>
                <c:pt idx="6">
                  <c:v>566862.84</c:v>
                </c:pt>
              </c:numCache>
            </c:numRef>
          </c:val>
          <c:smooth val="0"/>
          <c:extLst>
            <c:ext xmlns:c16="http://schemas.microsoft.com/office/drawing/2014/chart" uri="{C3380CC4-5D6E-409C-BE32-E72D297353CC}">
              <c16:uniqueId val="{00000005-E2A2-4C5A-B1D7-7F2A1843B3B9}"/>
            </c:ext>
          </c:extLst>
        </c:ser>
        <c:dLbls>
          <c:showLegendKey val="0"/>
          <c:showVal val="0"/>
          <c:showCatName val="0"/>
          <c:showSerName val="0"/>
          <c:showPercent val="0"/>
          <c:showBubbleSize val="0"/>
        </c:dLbls>
        <c:marker val="1"/>
        <c:smooth val="0"/>
        <c:axId val="118863199"/>
        <c:axId val="118874847"/>
      </c:lineChart>
      <c:catAx>
        <c:axId val="11886319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1" i="0" u="none" strike="noStrike" kern="1200" baseline="0">
                <a:solidFill>
                  <a:schemeClr val="tx1">
                    <a:lumMod val="85000"/>
                    <a:lumOff val="15000"/>
                  </a:schemeClr>
                </a:solidFill>
                <a:latin typeface="+mn-lt"/>
                <a:ea typeface="+mn-ea"/>
                <a:cs typeface="+mn-cs"/>
              </a:defRPr>
            </a:pPr>
            <a:endParaRPr lang="en-US"/>
          </a:p>
        </c:txPr>
        <c:crossAx val="118874847"/>
        <c:crosses val="autoZero"/>
        <c:auto val="1"/>
        <c:lblAlgn val="ctr"/>
        <c:lblOffset val="100"/>
        <c:noMultiLvlLbl val="0"/>
      </c:catAx>
      <c:valAx>
        <c:axId val="11887484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00" b="0" i="0" u="none" strike="noStrike" kern="1200" baseline="0">
                <a:solidFill>
                  <a:schemeClr val="tx1">
                    <a:lumMod val="85000"/>
                    <a:lumOff val="15000"/>
                  </a:schemeClr>
                </a:solidFill>
                <a:latin typeface="+mn-lt"/>
                <a:ea typeface="+mn-ea"/>
                <a:cs typeface="+mn-cs"/>
              </a:defRPr>
            </a:pPr>
            <a:endParaRPr lang="en-US"/>
          </a:p>
        </c:txPr>
        <c:crossAx val="118863199"/>
        <c:crosses val="autoZero"/>
        <c:crossBetween val="between"/>
      </c:valAx>
      <c:spPr>
        <a:noFill/>
        <a:ln>
          <a:noFill/>
        </a:ln>
        <a:effectLst/>
      </c:spPr>
    </c:plotArea>
    <c:legend>
      <c:legendPos val="r"/>
      <c:layout>
        <c:manualLayout>
          <c:xMode val="edge"/>
          <c:yMode val="edge"/>
          <c:x val="0.62363757655293084"/>
          <c:y val="0.13041593759113443"/>
          <c:w val="0.31802909011373576"/>
          <c:h val="0.2460326215868025"/>
        </c:manualLayout>
      </c:layout>
      <c:overlay val="1"/>
      <c:spPr>
        <a:noFill/>
        <a:ln>
          <a:noFill/>
        </a:ln>
        <a:effectLst/>
      </c:spPr>
      <c:txPr>
        <a:bodyPr rot="0" spcFirstLastPara="1" vertOverflow="ellipsis" vert="horz" wrap="square" anchor="ctr" anchorCtr="1"/>
        <a:lstStyle/>
        <a:p>
          <a:pPr>
            <a:defRPr sz="1800" b="0" i="0" u="none" strike="noStrike" kern="1200" baseline="0">
              <a:solidFill>
                <a:schemeClr val="tx1"/>
              </a:solidFill>
              <a:latin typeface="Cambria Math" panose="02040503050406030204" pitchFamily="18" charset="0"/>
              <a:ea typeface="Cambria Math" panose="02040503050406030204" pitchFamily="18" charset="0"/>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[Ca 1.xlsx]Ca 1!PivotTable10</c:name>
    <c:fmtId val="9"/>
  </c:pivotSource>
  <c:chart>
    <c:title>
      <c:tx>
        <c:rich>
          <a:bodyPr rot="0" spcFirstLastPara="1" vertOverflow="ellipsis" vert="horz" wrap="square" anchor="ctr" anchorCtr="1"/>
          <a:lstStyle/>
          <a:p>
            <a:pPr>
              <a:defRPr sz="2800" b="1" i="0" u="none" strike="noStrike" kern="1200" spc="0" baseline="0">
                <a:solidFill>
                  <a:schemeClr val="accent5">
                    <a:lumMod val="50000"/>
                  </a:schemeClr>
                </a:solidFill>
                <a:latin typeface="Cambria Math" panose="02040503050406030204" pitchFamily="18" charset="0"/>
                <a:ea typeface="Cambria Math" panose="02040503050406030204" pitchFamily="18" charset="0"/>
                <a:cs typeface="+mn-cs"/>
              </a:defRPr>
            </a:pPr>
            <a:r>
              <a:rPr lang="en-US" sz="2800" b="1" dirty="0">
                <a:solidFill>
                  <a:schemeClr val="accent5">
                    <a:lumMod val="50000"/>
                  </a:schemeClr>
                </a:solidFill>
                <a:latin typeface="Cambria Math" panose="02040503050406030204" pitchFamily="18" charset="0"/>
                <a:ea typeface="Cambria Math" panose="02040503050406030204" pitchFamily="18" charset="0"/>
              </a:rPr>
              <a:t>Product Line Variants</a:t>
            </a:r>
          </a:p>
        </c:rich>
      </c:tx>
      <c:layout>
        <c:manualLayout>
          <c:xMode val="edge"/>
          <c:yMode val="edge"/>
          <c:x val="0.66405918258385088"/>
          <c:y val="0.66920159376846022"/>
        </c:manualLayout>
      </c:layout>
      <c:overlay val="0"/>
      <c:spPr>
        <a:noFill/>
        <a:ln>
          <a:noFill/>
        </a:ln>
        <a:effectLst/>
      </c:spPr>
      <c:txPr>
        <a:bodyPr rot="0" spcFirstLastPara="1" vertOverflow="ellipsis" vert="horz" wrap="square" anchor="ctr" anchorCtr="1"/>
        <a:lstStyle/>
        <a:p>
          <a:pPr>
            <a:defRPr sz="2800" b="1" i="0" u="none" strike="noStrike" kern="1200" spc="0" baseline="0">
              <a:solidFill>
                <a:schemeClr val="accent5">
                  <a:lumMod val="50000"/>
                </a:schemeClr>
              </a:solidFill>
              <a:latin typeface="Cambria Math" panose="02040503050406030204" pitchFamily="18" charset="0"/>
              <a:ea typeface="Cambria Math" panose="02040503050406030204" pitchFamily="18" charset="0"/>
              <a:cs typeface="+mn-cs"/>
            </a:defRPr>
          </a:pPr>
          <a:endParaRPr lang="en-US"/>
        </a:p>
      </c:txPr>
    </c:title>
    <c:autoTitleDeleted val="0"/>
    <c:pivotFmts>
      <c:pivotFmt>
        <c:idx val="0"/>
        <c:spPr>
          <a:solidFill>
            <a:schemeClr val="accent1"/>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n-US"/>
            </a:p>
          </c:txPr>
          <c:dLblPos val="outEnd"/>
          <c:showLegendKey val="0"/>
          <c:showVal val="1"/>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
        <c:spPr>
          <a:solidFill>
            <a:schemeClr val="accent1"/>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n-US"/>
            </a:p>
          </c:txPr>
          <c:dLblPos val="outEnd"/>
          <c:showLegendKey val="0"/>
          <c:showVal val="1"/>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2"/>
        <c:spPr>
          <a:solidFill>
            <a:schemeClr val="accent1"/>
          </a:solidFill>
          <a:ln w="19050">
            <a:solidFill>
              <a:schemeClr val="lt1"/>
            </a:solidFill>
          </a:ln>
          <a:effectLst/>
        </c:spPr>
      </c:pivotFmt>
      <c:pivotFmt>
        <c:idx val="3"/>
        <c:spPr>
          <a:solidFill>
            <a:schemeClr val="accent1"/>
          </a:solidFill>
          <a:ln w="19050">
            <a:solidFill>
              <a:schemeClr val="lt1"/>
            </a:solidFill>
          </a:ln>
          <a:effectLst/>
        </c:spPr>
      </c:pivotFmt>
      <c:pivotFmt>
        <c:idx val="4"/>
        <c:spPr>
          <a:solidFill>
            <a:schemeClr val="accent1"/>
          </a:solidFill>
          <a:ln w="19050">
            <a:solidFill>
              <a:schemeClr val="lt1"/>
            </a:solidFill>
          </a:ln>
          <a:effectLst/>
        </c:spPr>
      </c:pivotFmt>
      <c:pivotFmt>
        <c:idx val="5"/>
        <c:spPr>
          <a:solidFill>
            <a:schemeClr val="accent1"/>
          </a:solidFill>
          <a:ln w="19050">
            <a:solidFill>
              <a:schemeClr val="lt1"/>
            </a:solidFill>
          </a:ln>
          <a:effectLst/>
        </c:spPr>
      </c:pivotFmt>
      <c:pivotFmt>
        <c:idx val="6"/>
        <c:spPr>
          <a:solidFill>
            <a:schemeClr val="accent1"/>
          </a:solidFill>
          <a:ln w="19050">
            <a:solidFill>
              <a:schemeClr val="lt1"/>
            </a:solidFill>
          </a:ln>
          <a:effectLst/>
        </c:spPr>
      </c:pivotFmt>
      <c:pivotFmt>
        <c:idx val="7"/>
        <c:spPr>
          <a:solidFill>
            <a:schemeClr val="accent1"/>
          </a:solidFill>
          <a:ln w="19050">
            <a:solidFill>
              <a:schemeClr val="lt1"/>
            </a:solidFill>
          </a:ln>
          <a:effectLst/>
        </c:spPr>
      </c:pivotFmt>
      <c:pivotFmt>
        <c:idx val="8"/>
        <c:spPr>
          <a:solidFill>
            <a:schemeClr val="accent1"/>
          </a:solidFill>
          <a:ln w="19050">
            <a:solidFill>
              <a:schemeClr val="lt1"/>
            </a:solidFill>
          </a:ln>
          <a:effectLst/>
        </c:spPr>
      </c:pivotFmt>
      <c:pivotFmt>
        <c:idx val="9"/>
        <c:spPr>
          <a:solidFill>
            <a:schemeClr val="accent1"/>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n-US"/>
            </a:p>
          </c:txPr>
          <c:dLblPos val="outEnd"/>
          <c:showLegendKey val="0"/>
          <c:showVal val="1"/>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0"/>
        <c:spPr>
          <a:solidFill>
            <a:schemeClr val="accent1"/>
          </a:solidFill>
          <a:ln w="19050">
            <a:solidFill>
              <a:schemeClr val="lt1"/>
            </a:solidFill>
          </a:ln>
          <a:effectLst/>
        </c:spPr>
      </c:pivotFmt>
      <c:pivotFmt>
        <c:idx val="11"/>
        <c:spPr>
          <a:solidFill>
            <a:schemeClr val="accent1"/>
          </a:solidFill>
          <a:ln w="19050">
            <a:solidFill>
              <a:schemeClr val="lt1"/>
            </a:solidFill>
          </a:ln>
          <a:effectLst/>
        </c:spPr>
      </c:pivotFmt>
      <c:pivotFmt>
        <c:idx val="12"/>
        <c:spPr>
          <a:solidFill>
            <a:schemeClr val="accent1"/>
          </a:solidFill>
          <a:ln w="19050">
            <a:solidFill>
              <a:schemeClr val="lt1"/>
            </a:solidFill>
          </a:ln>
          <a:effectLst/>
        </c:spPr>
      </c:pivotFmt>
      <c:pivotFmt>
        <c:idx val="13"/>
        <c:spPr>
          <a:solidFill>
            <a:schemeClr val="accent1"/>
          </a:solidFill>
          <a:ln w="19050">
            <a:solidFill>
              <a:schemeClr val="lt1"/>
            </a:solidFill>
          </a:ln>
          <a:effectLst/>
        </c:spPr>
      </c:pivotFmt>
      <c:pivotFmt>
        <c:idx val="14"/>
        <c:spPr>
          <a:solidFill>
            <a:schemeClr val="accent1"/>
          </a:solidFill>
          <a:ln w="19050">
            <a:solidFill>
              <a:schemeClr val="lt1"/>
            </a:solidFill>
          </a:ln>
          <a:effectLst/>
        </c:spPr>
      </c:pivotFmt>
      <c:pivotFmt>
        <c:idx val="15"/>
        <c:spPr>
          <a:solidFill>
            <a:schemeClr val="accent1"/>
          </a:solidFill>
          <a:ln w="19050">
            <a:solidFill>
              <a:schemeClr val="lt1"/>
            </a:solidFill>
          </a:ln>
          <a:effectLst/>
        </c:spPr>
      </c:pivotFmt>
      <c:pivotFmt>
        <c:idx val="16"/>
        <c:spPr>
          <a:solidFill>
            <a:schemeClr val="accent1"/>
          </a:solidFill>
          <a:ln w="19050">
            <a:solidFill>
              <a:schemeClr val="lt1"/>
            </a:solidFill>
          </a:ln>
          <a:effectLst/>
        </c:spPr>
      </c:pivotFmt>
      <c:pivotFmt>
        <c:idx val="17"/>
        <c:spPr>
          <a:solidFill>
            <a:schemeClr val="accent1"/>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n-US"/>
            </a:p>
          </c:txPr>
          <c:dLblPos val="outEnd"/>
          <c:showLegendKey val="0"/>
          <c:showVal val="1"/>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8"/>
        <c:spPr>
          <a:solidFill>
            <a:schemeClr val="accent1"/>
          </a:solidFill>
          <a:ln w="19050">
            <a:solidFill>
              <a:schemeClr val="lt1"/>
            </a:solidFill>
          </a:ln>
          <a:effectLst/>
        </c:spPr>
      </c:pivotFmt>
      <c:pivotFmt>
        <c:idx val="19"/>
        <c:spPr>
          <a:solidFill>
            <a:schemeClr val="accent1"/>
          </a:solidFill>
          <a:ln w="19050">
            <a:solidFill>
              <a:schemeClr val="lt1"/>
            </a:solidFill>
          </a:ln>
          <a:effectLst/>
        </c:spPr>
      </c:pivotFmt>
      <c:pivotFmt>
        <c:idx val="20"/>
        <c:spPr>
          <a:solidFill>
            <a:schemeClr val="accent1"/>
          </a:solidFill>
          <a:ln w="19050">
            <a:solidFill>
              <a:schemeClr val="lt1"/>
            </a:solidFill>
          </a:ln>
          <a:effectLst/>
        </c:spPr>
      </c:pivotFmt>
      <c:pivotFmt>
        <c:idx val="21"/>
        <c:spPr>
          <a:solidFill>
            <a:schemeClr val="accent1"/>
          </a:solidFill>
          <a:ln w="19050">
            <a:solidFill>
              <a:schemeClr val="lt1"/>
            </a:solidFill>
          </a:ln>
          <a:effectLst/>
        </c:spPr>
      </c:pivotFmt>
      <c:pivotFmt>
        <c:idx val="22"/>
        <c:spPr>
          <a:solidFill>
            <a:schemeClr val="accent1"/>
          </a:solidFill>
          <a:ln w="19050">
            <a:solidFill>
              <a:schemeClr val="lt1"/>
            </a:solidFill>
          </a:ln>
          <a:effectLst/>
        </c:spPr>
      </c:pivotFmt>
      <c:pivotFmt>
        <c:idx val="23"/>
        <c:spPr>
          <a:solidFill>
            <a:schemeClr val="accent1"/>
          </a:solidFill>
          <a:ln w="19050">
            <a:solidFill>
              <a:schemeClr val="lt1"/>
            </a:solidFill>
          </a:ln>
          <a:effectLst/>
        </c:spPr>
      </c:pivotFmt>
      <c:pivotFmt>
        <c:idx val="24"/>
        <c:spPr>
          <a:solidFill>
            <a:schemeClr val="accent1"/>
          </a:solidFill>
          <a:ln w="19050">
            <a:solidFill>
              <a:schemeClr val="lt1"/>
            </a:solidFill>
          </a:ln>
          <a:effectLst/>
        </c:spPr>
      </c:pivotFmt>
      <c:pivotFmt>
        <c:idx val="25"/>
        <c:spPr>
          <a:solidFill>
            <a:schemeClr val="accent1"/>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n-US"/>
            </a:p>
          </c:txPr>
          <c:dLblPos val="outEnd"/>
          <c:showLegendKey val="0"/>
          <c:showVal val="1"/>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26"/>
        <c:spPr>
          <a:solidFill>
            <a:schemeClr val="accent1"/>
          </a:solidFill>
          <a:ln w="19050">
            <a:solidFill>
              <a:schemeClr val="lt1"/>
            </a:solidFill>
          </a:ln>
          <a:effectLst/>
        </c:spPr>
      </c:pivotFmt>
      <c:pivotFmt>
        <c:idx val="27"/>
        <c:spPr>
          <a:solidFill>
            <a:schemeClr val="accent1"/>
          </a:solidFill>
          <a:ln w="19050">
            <a:solidFill>
              <a:schemeClr val="lt1"/>
            </a:solidFill>
          </a:ln>
          <a:effectLst/>
        </c:spPr>
      </c:pivotFmt>
      <c:pivotFmt>
        <c:idx val="28"/>
        <c:spPr>
          <a:solidFill>
            <a:schemeClr val="accent1"/>
          </a:solidFill>
          <a:ln w="19050">
            <a:solidFill>
              <a:schemeClr val="lt1"/>
            </a:solidFill>
          </a:ln>
          <a:effectLst/>
        </c:spPr>
      </c:pivotFmt>
      <c:pivotFmt>
        <c:idx val="29"/>
        <c:spPr>
          <a:solidFill>
            <a:schemeClr val="accent1"/>
          </a:solidFill>
          <a:ln w="19050">
            <a:solidFill>
              <a:schemeClr val="lt1"/>
            </a:solidFill>
          </a:ln>
          <a:effectLst/>
        </c:spPr>
      </c:pivotFmt>
      <c:pivotFmt>
        <c:idx val="30"/>
        <c:spPr>
          <a:solidFill>
            <a:schemeClr val="accent1"/>
          </a:solidFill>
          <a:ln w="19050">
            <a:solidFill>
              <a:schemeClr val="lt1"/>
            </a:solidFill>
          </a:ln>
          <a:effectLst/>
        </c:spPr>
      </c:pivotFmt>
      <c:pivotFmt>
        <c:idx val="31"/>
        <c:spPr>
          <a:solidFill>
            <a:schemeClr val="accent1"/>
          </a:solidFill>
          <a:ln w="19050">
            <a:solidFill>
              <a:schemeClr val="lt1"/>
            </a:solidFill>
          </a:ln>
          <a:effectLst/>
        </c:spPr>
      </c:pivotFmt>
      <c:pivotFmt>
        <c:idx val="32"/>
        <c:spPr>
          <a:solidFill>
            <a:schemeClr val="accent1"/>
          </a:solidFill>
          <a:ln w="19050">
            <a:solidFill>
              <a:schemeClr val="lt1"/>
            </a:solidFill>
          </a:ln>
          <a:effectLst/>
        </c:spPr>
      </c:pivotFmt>
    </c:pivotFmts>
    <c:plotArea>
      <c:layout/>
      <c:pieChart>
        <c:varyColors val="1"/>
        <c:ser>
          <c:idx val="0"/>
          <c:order val="0"/>
          <c:tx>
            <c:strRef>
              <c:f>'Ca 1'!$F$140</c:f>
              <c:strCache>
                <c:ptCount val="1"/>
                <c:pt idx="0">
                  <c:v>Total</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A865-45A8-9D2F-10CC38E55B16}"/>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A865-45A8-9D2F-10CC38E55B16}"/>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A865-45A8-9D2F-10CC38E55B16}"/>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A865-45A8-9D2F-10CC38E55B16}"/>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A865-45A8-9D2F-10CC38E55B16}"/>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0B-A865-45A8-9D2F-10CC38E55B16}"/>
              </c:ext>
            </c:extLst>
          </c:dPt>
          <c:dPt>
            <c:idx val="6"/>
            <c:bubble3D val="0"/>
            <c:spPr>
              <a:solidFill>
                <a:schemeClr val="accent1">
                  <a:lumMod val="60000"/>
                </a:schemeClr>
              </a:solidFill>
              <a:ln w="19050">
                <a:solidFill>
                  <a:schemeClr val="lt1"/>
                </a:solidFill>
              </a:ln>
              <a:effectLst/>
            </c:spPr>
            <c:extLst>
              <c:ext xmlns:c16="http://schemas.microsoft.com/office/drawing/2014/chart" uri="{C3380CC4-5D6E-409C-BE32-E72D297353CC}">
                <c16:uniqueId val="{0000000D-A865-45A8-9D2F-10CC38E55B16}"/>
              </c:ext>
            </c:extLst>
          </c:dPt>
          <c:dLbls>
            <c:spPr>
              <a:solidFill>
                <a:srgbClr val="94B6D2">
                  <a:lumMod val="20000"/>
                  <a:lumOff val="80000"/>
                </a:srgbClr>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1600" b="1" i="0" u="none" strike="noStrike" kern="1200" baseline="0">
                    <a:solidFill>
                      <a:schemeClr val="tx1"/>
                    </a:solidFill>
                    <a:latin typeface="Cambria Math" panose="02040503050406030204" pitchFamily="18" charset="0"/>
                    <a:ea typeface="Cambria Math" panose="02040503050406030204" pitchFamily="18" charset="0"/>
                    <a:cs typeface="+mn-cs"/>
                  </a:defRPr>
                </a:pPr>
                <a:endParaRPr lang="en-US"/>
              </a:p>
            </c:txPr>
            <c:dLblPos val="outEnd"/>
            <c:showLegendKey val="0"/>
            <c:showVal val="1"/>
            <c:showCatName val="1"/>
            <c:showSerName val="0"/>
            <c:showPercent val="1"/>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ext>
            </c:extLst>
          </c:dLbls>
          <c:cat>
            <c:strRef>
              <c:f>'Ca 1'!$E$141:$E$148</c:f>
              <c:strCache>
                <c:ptCount val="7"/>
                <c:pt idx="0">
                  <c:v>Classic Cars</c:v>
                </c:pt>
                <c:pt idx="1">
                  <c:v>Motorcycles</c:v>
                </c:pt>
                <c:pt idx="2">
                  <c:v>Planes</c:v>
                </c:pt>
                <c:pt idx="3">
                  <c:v>Ships</c:v>
                </c:pt>
                <c:pt idx="4">
                  <c:v>Trains</c:v>
                </c:pt>
                <c:pt idx="5">
                  <c:v>Trucks and Buses</c:v>
                </c:pt>
                <c:pt idx="6">
                  <c:v>Vintage Cars</c:v>
                </c:pt>
              </c:strCache>
            </c:strRef>
          </c:cat>
          <c:val>
            <c:numRef>
              <c:f>'Ca 1'!$F$141:$F$148</c:f>
              <c:numCache>
                <c:formatCode>General</c:formatCode>
                <c:ptCount val="7"/>
                <c:pt idx="0">
                  <c:v>38</c:v>
                </c:pt>
                <c:pt idx="1">
                  <c:v>13</c:v>
                </c:pt>
                <c:pt idx="2">
                  <c:v>12</c:v>
                </c:pt>
                <c:pt idx="3">
                  <c:v>9</c:v>
                </c:pt>
                <c:pt idx="4">
                  <c:v>3</c:v>
                </c:pt>
                <c:pt idx="5">
                  <c:v>11</c:v>
                </c:pt>
                <c:pt idx="6">
                  <c:v>24</c:v>
                </c:pt>
              </c:numCache>
            </c:numRef>
          </c:val>
          <c:extLst>
            <c:ext xmlns:c16="http://schemas.microsoft.com/office/drawing/2014/chart" uri="{C3380CC4-5D6E-409C-BE32-E72D297353CC}">
              <c16:uniqueId val="{0000000E-A865-45A8-9D2F-10CC38E55B16}"/>
            </c:ext>
          </c:extLst>
        </c:ser>
        <c:dLbls>
          <c:showLegendKey val="0"/>
          <c:showVal val="0"/>
          <c:showCatName val="0"/>
          <c:showSerName val="0"/>
          <c:showPercent val="0"/>
          <c:showBubbleSize val="0"/>
          <c:showLeaderLines val="0"/>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[Ca 1.xlsx]Ca 1!PivotTable14</c:name>
    <c:fmtId val="8"/>
  </c:pivotSource>
  <c:chart>
    <c:title>
      <c:tx>
        <c:rich>
          <a:bodyPr rot="0" spcFirstLastPara="1" vertOverflow="ellipsis" vert="horz" wrap="square" anchor="ctr" anchorCtr="1"/>
          <a:lstStyle/>
          <a:p>
            <a:pPr>
              <a:defRPr sz="2800" b="1" i="0" u="none" strike="noStrike" kern="1200" spc="0" baseline="0">
                <a:solidFill>
                  <a:schemeClr val="accent5">
                    <a:lumMod val="50000"/>
                  </a:schemeClr>
                </a:solidFill>
                <a:latin typeface="Cambria Math" panose="02040503050406030204" pitchFamily="18" charset="0"/>
                <a:ea typeface="Cambria Math" panose="02040503050406030204" pitchFamily="18" charset="0"/>
                <a:cs typeface="+mn-cs"/>
              </a:defRPr>
            </a:pPr>
            <a:r>
              <a:rPr lang="en-US" sz="2800" b="1">
                <a:solidFill>
                  <a:schemeClr val="accent5">
                    <a:lumMod val="50000"/>
                  </a:schemeClr>
                </a:solidFill>
                <a:latin typeface="Cambria Math" panose="02040503050406030204" pitchFamily="18" charset="0"/>
                <a:ea typeface="Cambria Math" panose="02040503050406030204" pitchFamily="18" charset="0"/>
              </a:rPr>
              <a:t>Total sales for each product line</a:t>
            </a:r>
          </a:p>
        </c:rich>
      </c:tx>
      <c:overlay val="0"/>
      <c:spPr>
        <a:noFill/>
        <a:ln>
          <a:noFill/>
        </a:ln>
        <a:effectLst/>
      </c:spPr>
      <c:txPr>
        <a:bodyPr rot="0" spcFirstLastPara="1" vertOverflow="ellipsis" vert="horz" wrap="square" anchor="ctr" anchorCtr="1"/>
        <a:lstStyle/>
        <a:p>
          <a:pPr>
            <a:defRPr sz="2800" b="1" i="0" u="none" strike="noStrike" kern="1200" spc="0" baseline="0">
              <a:solidFill>
                <a:schemeClr val="accent5">
                  <a:lumMod val="50000"/>
                </a:schemeClr>
              </a:solidFill>
              <a:latin typeface="Cambria Math" panose="02040503050406030204" pitchFamily="18" charset="0"/>
              <a:ea typeface="Cambria Math" panose="02040503050406030204" pitchFamily="18" charset="0"/>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bar"/>
        <c:grouping val="clustered"/>
        <c:varyColors val="0"/>
        <c:ser>
          <c:idx val="0"/>
          <c:order val="0"/>
          <c:tx>
            <c:strRef>
              <c:f>'Ca 1'!$G$155</c:f>
              <c:strCache>
                <c:ptCount val="1"/>
                <c:pt idx="0">
                  <c:v>Total</c:v>
                </c:pt>
              </c:strCache>
            </c:strRef>
          </c:tx>
          <c:spPr>
            <a:solidFill>
              <a:srgbClr val="7BA79D">
                <a:lumMod val="75000"/>
              </a:srgb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solidFill>
                    <a:latin typeface="Cambria Math" panose="02040503050406030204" pitchFamily="18" charset="0"/>
                    <a:ea typeface="Cambria Math" panose="02040503050406030204" pitchFamily="18" charset="0"/>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'Ca 1'!$F$156:$F$163</c:f>
              <c:strCache>
                <c:ptCount val="7"/>
                <c:pt idx="0">
                  <c:v>Trains</c:v>
                </c:pt>
                <c:pt idx="1">
                  <c:v>Ships</c:v>
                </c:pt>
                <c:pt idx="2">
                  <c:v>Planes</c:v>
                </c:pt>
                <c:pt idx="3">
                  <c:v>Trucks and Buses</c:v>
                </c:pt>
                <c:pt idx="4">
                  <c:v>Motorcycles</c:v>
                </c:pt>
                <c:pt idx="5">
                  <c:v>Vintage Cars</c:v>
                </c:pt>
                <c:pt idx="6">
                  <c:v>Classic Cars</c:v>
                </c:pt>
              </c:strCache>
            </c:strRef>
          </c:cat>
          <c:val>
            <c:numRef>
              <c:f>'Ca 1'!$G$156:$G$163</c:f>
              <c:numCache>
                <c:formatCode>General</c:formatCode>
                <c:ptCount val="7"/>
                <c:pt idx="0">
                  <c:v>188532.92</c:v>
                </c:pt>
                <c:pt idx="1">
                  <c:v>663998.34</c:v>
                </c:pt>
                <c:pt idx="2">
                  <c:v>954637.54</c:v>
                </c:pt>
                <c:pt idx="3">
                  <c:v>1024113.57</c:v>
                </c:pt>
                <c:pt idx="4">
                  <c:v>1121426.1200000001</c:v>
                </c:pt>
                <c:pt idx="5">
                  <c:v>1797559.63</c:v>
                </c:pt>
                <c:pt idx="6">
                  <c:v>3853922.49</c:v>
                </c:pt>
              </c:numCache>
            </c:numRef>
          </c:val>
          <c:extLst>
            <c:ext xmlns:c16="http://schemas.microsoft.com/office/drawing/2014/chart" uri="{C3380CC4-5D6E-409C-BE32-E72D297353CC}">
              <c16:uniqueId val="{00000000-27F3-476C-B372-B717EFAC12DA}"/>
            </c:ext>
          </c:extLst>
        </c:ser>
        <c:dLbls>
          <c:dLblPos val="outEnd"/>
          <c:showLegendKey val="0"/>
          <c:showVal val="1"/>
          <c:showCatName val="0"/>
          <c:showSerName val="0"/>
          <c:showPercent val="0"/>
          <c:showBubbleSize val="0"/>
        </c:dLbls>
        <c:gapWidth val="182"/>
        <c:axId val="10151999"/>
        <c:axId val="10137439"/>
      </c:barChart>
      <c:catAx>
        <c:axId val="10151999"/>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chemeClr val="tx1"/>
                </a:solidFill>
                <a:latin typeface="Cambria Math" panose="02040503050406030204" pitchFamily="18" charset="0"/>
                <a:ea typeface="Cambria Math" panose="02040503050406030204" pitchFamily="18" charset="0"/>
                <a:cs typeface="+mn-cs"/>
              </a:defRPr>
            </a:pPr>
            <a:endParaRPr lang="en-US"/>
          </a:p>
        </c:txPr>
        <c:crossAx val="10137439"/>
        <c:crosses val="autoZero"/>
        <c:auto val="1"/>
        <c:lblAlgn val="ctr"/>
        <c:lblOffset val="100"/>
        <c:noMultiLvlLbl val="0"/>
      </c:catAx>
      <c:valAx>
        <c:axId val="10137439"/>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00" b="1" i="0" u="none" strike="noStrike" kern="1200" baseline="0">
                <a:solidFill>
                  <a:schemeClr val="accent5">
                    <a:lumMod val="50000"/>
                  </a:schemeClr>
                </a:solidFill>
                <a:latin typeface="+mn-lt"/>
                <a:ea typeface="+mn-ea"/>
                <a:cs typeface="+mn-cs"/>
              </a:defRPr>
            </a:pPr>
            <a:endParaRPr lang="en-US"/>
          </a:p>
        </c:txPr>
        <c:crossAx val="1015199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en-US"/>
    </a:p>
  </c:txPr>
  <c:externalData r:id="rId4">
    <c:autoUpdate val="0"/>
  </c:externalData>
  <c:userShapes r:id="rId5"/>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[Ca 1.xlsx]Ca 1!PivotTable11</c:name>
    <c:fmtId val="-1"/>
  </c:pivotSource>
  <c:chart>
    <c:title>
      <c:tx>
        <c:rich>
          <a:bodyPr rot="0" spcFirstLastPara="1" vertOverflow="ellipsis" vert="horz" wrap="square" anchor="ctr" anchorCtr="1"/>
          <a:lstStyle/>
          <a:p>
            <a:pPr>
              <a:defRPr sz="2000" b="1" i="0" u="none" strike="noStrike" kern="1200" spc="0" baseline="0">
                <a:solidFill>
                  <a:schemeClr val="tx1"/>
                </a:solidFill>
                <a:latin typeface="Cambria Math" panose="02040503050406030204" pitchFamily="18" charset="0"/>
                <a:ea typeface="Cambria Math" panose="02040503050406030204" pitchFamily="18" charset="0"/>
                <a:cs typeface="+mn-cs"/>
              </a:defRPr>
            </a:pPr>
            <a:r>
              <a:rPr lang="en-US" sz="2000" b="1">
                <a:solidFill>
                  <a:schemeClr val="tx1"/>
                </a:solidFill>
                <a:latin typeface="Cambria Math" panose="02040503050406030204" pitchFamily="18" charset="0"/>
                <a:ea typeface="Cambria Math" panose="02040503050406030204" pitchFamily="18" charset="0"/>
              </a:rPr>
              <a:t>No of Employees from each country</a:t>
            </a:r>
          </a:p>
        </c:rich>
      </c:tx>
      <c:overlay val="0"/>
      <c:spPr>
        <a:noFill/>
        <a:ln>
          <a:noFill/>
        </a:ln>
        <a:effectLst/>
      </c:spPr>
      <c:txPr>
        <a:bodyPr rot="0" spcFirstLastPara="1" vertOverflow="ellipsis" vert="horz" wrap="square" anchor="ctr" anchorCtr="1"/>
        <a:lstStyle/>
        <a:p>
          <a:pPr>
            <a:defRPr sz="2000" b="1" i="0" u="none" strike="noStrike" kern="1200" spc="0" baseline="0">
              <a:solidFill>
                <a:schemeClr val="tx1"/>
              </a:solidFill>
              <a:latin typeface="Cambria Math" panose="02040503050406030204" pitchFamily="18" charset="0"/>
              <a:ea typeface="Cambria Math" panose="02040503050406030204" pitchFamily="18" charset="0"/>
              <a:cs typeface="+mn-cs"/>
            </a:defRPr>
          </a:pPr>
          <a:endParaRPr lang="en-US"/>
        </a:p>
      </c:txPr>
    </c:title>
    <c:autoTitleDeleted val="0"/>
    <c:pivotFmts>
      <c:pivotFmt>
        <c:idx val="0"/>
        <c:spPr>
          <a:solidFill>
            <a:schemeClr val="accent2"/>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
        <c:spPr>
          <a:solidFill>
            <a:schemeClr val="accent2"/>
          </a:solidFill>
          <a:ln w="19050">
            <a:solidFill>
              <a:schemeClr val="lt1"/>
            </a:solidFill>
          </a:ln>
          <a:effectLst/>
        </c:spPr>
      </c:pivotFmt>
      <c:pivotFmt>
        <c:idx val="2"/>
        <c:spPr>
          <a:solidFill>
            <a:schemeClr val="accent2"/>
          </a:solidFill>
          <a:ln w="19050">
            <a:solidFill>
              <a:schemeClr val="lt1"/>
            </a:solidFill>
          </a:ln>
          <a:effectLst/>
        </c:spPr>
      </c:pivotFmt>
      <c:pivotFmt>
        <c:idx val="3"/>
        <c:spPr>
          <a:solidFill>
            <a:schemeClr val="accent2"/>
          </a:solidFill>
          <a:ln w="19050">
            <a:solidFill>
              <a:schemeClr val="lt1"/>
            </a:solidFill>
          </a:ln>
          <a:effectLst/>
        </c:spPr>
      </c:pivotFmt>
      <c:pivotFmt>
        <c:idx val="4"/>
        <c:spPr>
          <a:solidFill>
            <a:schemeClr val="accent2"/>
          </a:solidFill>
          <a:ln w="19050">
            <a:solidFill>
              <a:schemeClr val="lt1"/>
            </a:solidFill>
          </a:ln>
          <a:effectLst/>
        </c:spPr>
      </c:pivotFmt>
      <c:pivotFmt>
        <c:idx val="5"/>
        <c:spPr>
          <a:solidFill>
            <a:schemeClr val="accent2"/>
          </a:solidFill>
          <a:ln w="19050">
            <a:solidFill>
              <a:schemeClr val="lt1"/>
            </a:solidFill>
          </a:ln>
          <a:effectLst/>
        </c:spPr>
      </c:pivotFmt>
      <c:pivotFmt>
        <c:idx val="6"/>
        <c:spPr>
          <a:solidFill>
            <a:schemeClr val="accent2"/>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7"/>
        <c:spPr>
          <a:solidFill>
            <a:schemeClr val="accent2"/>
          </a:solidFill>
          <a:ln w="19050">
            <a:solidFill>
              <a:schemeClr val="lt1"/>
            </a:solidFill>
          </a:ln>
          <a:effectLst/>
        </c:spPr>
      </c:pivotFmt>
      <c:pivotFmt>
        <c:idx val="8"/>
        <c:spPr>
          <a:solidFill>
            <a:schemeClr val="accent2"/>
          </a:solidFill>
          <a:ln w="19050">
            <a:solidFill>
              <a:schemeClr val="lt1"/>
            </a:solidFill>
          </a:ln>
          <a:effectLst/>
        </c:spPr>
      </c:pivotFmt>
      <c:pivotFmt>
        <c:idx val="9"/>
        <c:spPr>
          <a:solidFill>
            <a:schemeClr val="accent2"/>
          </a:solidFill>
          <a:ln w="19050">
            <a:solidFill>
              <a:schemeClr val="lt1"/>
            </a:solidFill>
          </a:ln>
          <a:effectLst/>
        </c:spPr>
      </c:pivotFmt>
      <c:pivotFmt>
        <c:idx val="10"/>
        <c:spPr>
          <a:solidFill>
            <a:schemeClr val="accent2"/>
          </a:solidFill>
          <a:ln w="19050">
            <a:solidFill>
              <a:schemeClr val="lt1"/>
            </a:solidFill>
          </a:ln>
          <a:effectLst/>
        </c:spPr>
      </c:pivotFmt>
      <c:pivotFmt>
        <c:idx val="11"/>
        <c:spPr>
          <a:solidFill>
            <a:schemeClr val="accent2"/>
          </a:solidFill>
          <a:ln w="19050">
            <a:solidFill>
              <a:schemeClr val="lt1"/>
            </a:solidFill>
          </a:ln>
          <a:effectLst/>
        </c:spPr>
      </c:pivotFmt>
      <c:pivotFmt>
        <c:idx val="12"/>
        <c:spPr>
          <a:solidFill>
            <a:schemeClr val="accent2"/>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3"/>
        <c:spPr>
          <a:solidFill>
            <a:schemeClr val="accent2"/>
          </a:solidFill>
          <a:ln w="19050">
            <a:solidFill>
              <a:schemeClr val="lt1"/>
            </a:solidFill>
          </a:ln>
          <a:effectLst/>
        </c:spPr>
      </c:pivotFmt>
      <c:pivotFmt>
        <c:idx val="14"/>
        <c:spPr>
          <a:solidFill>
            <a:schemeClr val="accent2"/>
          </a:solidFill>
          <a:ln w="19050">
            <a:solidFill>
              <a:schemeClr val="lt1"/>
            </a:solidFill>
          </a:ln>
          <a:effectLst/>
        </c:spPr>
      </c:pivotFmt>
      <c:pivotFmt>
        <c:idx val="15"/>
        <c:spPr>
          <a:solidFill>
            <a:schemeClr val="accent2"/>
          </a:solidFill>
          <a:ln w="19050">
            <a:solidFill>
              <a:schemeClr val="lt1"/>
            </a:solidFill>
          </a:ln>
          <a:effectLst/>
        </c:spPr>
      </c:pivotFmt>
      <c:pivotFmt>
        <c:idx val="16"/>
        <c:spPr>
          <a:solidFill>
            <a:schemeClr val="accent2"/>
          </a:solidFill>
          <a:ln w="19050">
            <a:solidFill>
              <a:schemeClr val="lt1"/>
            </a:solidFill>
          </a:ln>
          <a:effectLst/>
        </c:spPr>
      </c:pivotFmt>
      <c:pivotFmt>
        <c:idx val="17"/>
        <c:spPr>
          <a:solidFill>
            <a:schemeClr val="accent2"/>
          </a:solidFill>
          <a:ln w="19050">
            <a:solidFill>
              <a:schemeClr val="lt1"/>
            </a:solidFill>
          </a:ln>
          <a:effectLst/>
        </c:spPr>
      </c:pivotFmt>
      <c:pivotFmt>
        <c:idx val="18"/>
        <c:spPr>
          <a:solidFill>
            <a:schemeClr val="accent2"/>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9"/>
        <c:spPr>
          <a:solidFill>
            <a:schemeClr val="accent2"/>
          </a:solidFill>
          <a:ln w="19050">
            <a:solidFill>
              <a:schemeClr val="lt1"/>
            </a:solidFill>
          </a:ln>
          <a:effectLst/>
        </c:spPr>
      </c:pivotFmt>
      <c:pivotFmt>
        <c:idx val="20"/>
        <c:spPr>
          <a:solidFill>
            <a:schemeClr val="accent2"/>
          </a:solidFill>
          <a:ln w="19050">
            <a:solidFill>
              <a:schemeClr val="lt1"/>
            </a:solidFill>
          </a:ln>
          <a:effectLst/>
        </c:spPr>
      </c:pivotFmt>
      <c:pivotFmt>
        <c:idx val="21"/>
        <c:spPr>
          <a:solidFill>
            <a:schemeClr val="accent2"/>
          </a:solidFill>
          <a:ln w="19050">
            <a:solidFill>
              <a:schemeClr val="lt1"/>
            </a:solidFill>
          </a:ln>
          <a:effectLst/>
        </c:spPr>
      </c:pivotFmt>
      <c:pivotFmt>
        <c:idx val="22"/>
        <c:spPr>
          <a:solidFill>
            <a:schemeClr val="accent2"/>
          </a:solidFill>
          <a:ln w="19050">
            <a:solidFill>
              <a:schemeClr val="lt1"/>
            </a:solidFill>
          </a:ln>
          <a:effectLst/>
        </c:spPr>
      </c:pivotFmt>
      <c:pivotFmt>
        <c:idx val="23"/>
        <c:spPr>
          <a:solidFill>
            <a:schemeClr val="accent2"/>
          </a:solidFill>
          <a:ln w="19050">
            <a:solidFill>
              <a:schemeClr val="lt1"/>
            </a:solidFill>
          </a:ln>
          <a:effectLst/>
        </c:spPr>
      </c:pivotFmt>
      <c:pivotFmt>
        <c:idx val="24"/>
        <c:spPr>
          <a:solidFill>
            <a:schemeClr val="accent2"/>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25"/>
        <c:spPr>
          <a:solidFill>
            <a:schemeClr val="accent2"/>
          </a:solidFill>
          <a:ln w="19050">
            <a:solidFill>
              <a:schemeClr val="lt1"/>
            </a:solidFill>
          </a:ln>
          <a:effectLst/>
        </c:spPr>
      </c:pivotFmt>
      <c:pivotFmt>
        <c:idx val="26"/>
        <c:spPr>
          <a:solidFill>
            <a:schemeClr val="accent2"/>
          </a:solidFill>
          <a:ln w="19050">
            <a:solidFill>
              <a:schemeClr val="lt1"/>
            </a:solidFill>
          </a:ln>
          <a:effectLst/>
        </c:spPr>
      </c:pivotFmt>
      <c:pivotFmt>
        <c:idx val="27"/>
        <c:spPr>
          <a:solidFill>
            <a:schemeClr val="accent2"/>
          </a:solidFill>
          <a:ln w="19050">
            <a:solidFill>
              <a:schemeClr val="lt1"/>
            </a:solidFill>
          </a:ln>
          <a:effectLst/>
        </c:spPr>
      </c:pivotFmt>
      <c:pivotFmt>
        <c:idx val="28"/>
        <c:spPr>
          <a:solidFill>
            <a:schemeClr val="accent2"/>
          </a:solidFill>
          <a:ln w="19050">
            <a:solidFill>
              <a:schemeClr val="lt1"/>
            </a:solidFill>
          </a:ln>
          <a:effectLst/>
        </c:spPr>
      </c:pivotFmt>
      <c:pivotFmt>
        <c:idx val="29"/>
        <c:spPr>
          <a:solidFill>
            <a:schemeClr val="accent2"/>
          </a:solidFill>
          <a:ln w="19050">
            <a:solidFill>
              <a:schemeClr val="lt1"/>
            </a:solidFill>
          </a:ln>
          <a:effectLst/>
        </c:spPr>
      </c:pivotFmt>
      <c:pivotFmt>
        <c:idx val="30"/>
        <c:spPr>
          <a:solidFill>
            <a:schemeClr val="accent2"/>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31"/>
        <c:spPr>
          <a:solidFill>
            <a:schemeClr val="accent2"/>
          </a:solidFill>
          <a:ln w="19050">
            <a:solidFill>
              <a:schemeClr val="lt1"/>
            </a:solidFill>
          </a:ln>
          <a:effectLst/>
        </c:spPr>
      </c:pivotFmt>
      <c:pivotFmt>
        <c:idx val="32"/>
        <c:spPr>
          <a:solidFill>
            <a:schemeClr val="accent2"/>
          </a:solidFill>
          <a:ln w="19050">
            <a:solidFill>
              <a:schemeClr val="lt1"/>
            </a:solidFill>
          </a:ln>
          <a:effectLst/>
        </c:spPr>
      </c:pivotFmt>
      <c:pivotFmt>
        <c:idx val="33"/>
        <c:spPr>
          <a:solidFill>
            <a:schemeClr val="accent2"/>
          </a:solidFill>
          <a:ln w="19050">
            <a:solidFill>
              <a:schemeClr val="lt1"/>
            </a:solidFill>
          </a:ln>
          <a:effectLst/>
        </c:spPr>
      </c:pivotFmt>
      <c:pivotFmt>
        <c:idx val="34"/>
        <c:spPr>
          <a:solidFill>
            <a:schemeClr val="accent2"/>
          </a:solidFill>
          <a:ln w="19050">
            <a:solidFill>
              <a:schemeClr val="lt1"/>
            </a:solidFill>
          </a:ln>
          <a:effectLst/>
        </c:spPr>
      </c:pivotFmt>
      <c:pivotFmt>
        <c:idx val="35"/>
        <c:spPr>
          <a:solidFill>
            <a:schemeClr val="accent2"/>
          </a:solidFill>
          <a:ln w="19050">
            <a:solidFill>
              <a:schemeClr val="lt1"/>
            </a:solidFill>
          </a:ln>
          <a:effectLst/>
        </c:spPr>
      </c:pivotFmt>
      <c:pivotFmt>
        <c:idx val="36"/>
        <c:spPr>
          <a:solidFill>
            <a:schemeClr val="accent2"/>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37"/>
        <c:spPr>
          <a:solidFill>
            <a:schemeClr val="accent2"/>
          </a:solidFill>
          <a:ln w="19050">
            <a:solidFill>
              <a:schemeClr val="lt1"/>
            </a:solidFill>
          </a:ln>
          <a:effectLst/>
        </c:spPr>
      </c:pivotFmt>
      <c:pivotFmt>
        <c:idx val="38"/>
        <c:spPr>
          <a:solidFill>
            <a:schemeClr val="accent2"/>
          </a:solidFill>
          <a:ln w="19050">
            <a:solidFill>
              <a:schemeClr val="lt1"/>
            </a:solidFill>
          </a:ln>
          <a:effectLst/>
        </c:spPr>
      </c:pivotFmt>
      <c:pivotFmt>
        <c:idx val="39"/>
        <c:spPr>
          <a:solidFill>
            <a:schemeClr val="accent2"/>
          </a:solidFill>
          <a:ln w="19050">
            <a:solidFill>
              <a:schemeClr val="lt1"/>
            </a:solidFill>
          </a:ln>
          <a:effectLst/>
        </c:spPr>
      </c:pivotFmt>
      <c:pivotFmt>
        <c:idx val="40"/>
        <c:spPr>
          <a:solidFill>
            <a:schemeClr val="accent2"/>
          </a:solidFill>
          <a:ln w="19050">
            <a:solidFill>
              <a:schemeClr val="lt1"/>
            </a:solidFill>
          </a:ln>
          <a:effectLst/>
        </c:spPr>
      </c:pivotFmt>
      <c:pivotFmt>
        <c:idx val="41"/>
        <c:spPr>
          <a:solidFill>
            <a:schemeClr val="accent2"/>
          </a:solidFill>
          <a:ln w="19050">
            <a:solidFill>
              <a:schemeClr val="lt1"/>
            </a:solidFill>
          </a:ln>
          <a:effectLst/>
        </c:spPr>
      </c:pivotFmt>
    </c:pivotFmts>
    <c:plotArea>
      <c:layout/>
      <c:pieChart>
        <c:varyColors val="1"/>
        <c:ser>
          <c:idx val="0"/>
          <c:order val="0"/>
          <c:tx>
            <c:strRef>
              <c:f>'Ca 1'!$K$83</c:f>
              <c:strCache>
                <c:ptCount val="1"/>
                <c:pt idx="0">
                  <c:v>Total</c:v>
                </c:pt>
              </c:strCache>
            </c:strRef>
          </c:tx>
          <c:dPt>
            <c:idx val="0"/>
            <c:bubble3D val="0"/>
            <c:spPr>
              <a:solidFill>
                <a:schemeClr val="accent2"/>
              </a:solidFill>
              <a:ln w="19050">
                <a:solidFill>
                  <a:schemeClr val="lt1"/>
                </a:solidFill>
              </a:ln>
              <a:effectLst/>
            </c:spPr>
            <c:extLst>
              <c:ext xmlns:c16="http://schemas.microsoft.com/office/drawing/2014/chart" uri="{C3380CC4-5D6E-409C-BE32-E72D297353CC}">
                <c16:uniqueId val="{00000001-22D1-4DB6-85C9-E950657ACD56}"/>
              </c:ext>
            </c:extLst>
          </c:dPt>
          <c:dPt>
            <c:idx val="1"/>
            <c:bubble3D val="0"/>
            <c:spPr>
              <a:solidFill>
                <a:schemeClr val="accent4"/>
              </a:solidFill>
              <a:ln w="19050">
                <a:solidFill>
                  <a:schemeClr val="lt1"/>
                </a:solidFill>
              </a:ln>
              <a:effectLst/>
            </c:spPr>
            <c:extLst>
              <c:ext xmlns:c16="http://schemas.microsoft.com/office/drawing/2014/chart" uri="{C3380CC4-5D6E-409C-BE32-E72D297353CC}">
                <c16:uniqueId val="{00000003-22D1-4DB6-85C9-E950657ACD56}"/>
              </c:ext>
            </c:extLst>
          </c:dPt>
          <c:dPt>
            <c:idx val="2"/>
            <c:bubble3D val="0"/>
            <c:spPr>
              <a:solidFill>
                <a:schemeClr val="accent6"/>
              </a:solidFill>
              <a:ln w="19050">
                <a:solidFill>
                  <a:schemeClr val="lt1"/>
                </a:solidFill>
              </a:ln>
              <a:effectLst/>
            </c:spPr>
            <c:extLst>
              <c:ext xmlns:c16="http://schemas.microsoft.com/office/drawing/2014/chart" uri="{C3380CC4-5D6E-409C-BE32-E72D297353CC}">
                <c16:uniqueId val="{00000005-22D1-4DB6-85C9-E950657ACD56}"/>
              </c:ext>
            </c:extLst>
          </c:dPt>
          <c:dPt>
            <c:idx val="3"/>
            <c:bubble3D val="0"/>
            <c:spPr>
              <a:solidFill>
                <a:schemeClr val="accent2">
                  <a:lumMod val="60000"/>
                </a:schemeClr>
              </a:solidFill>
              <a:ln w="19050">
                <a:solidFill>
                  <a:schemeClr val="lt1"/>
                </a:solidFill>
              </a:ln>
              <a:effectLst/>
            </c:spPr>
            <c:extLst>
              <c:ext xmlns:c16="http://schemas.microsoft.com/office/drawing/2014/chart" uri="{C3380CC4-5D6E-409C-BE32-E72D297353CC}">
                <c16:uniqueId val="{00000007-22D1-4DB6-85C9-E950657ACD56}"/>
              </c:ext>
            </c:extLst>
          </c:dPt>
          <c:dPt>
            <c:idx val="4"/>
            <c:bubble3D val="0"/>
            <c:spPr>
              <a:solidFill>
                <a:schemeClr val="accent4">
                  <a:lumMod val="60000"/>
                </a:schemeClr>
              </a:solidFill>
              <a:ln w="19050">
                <a:solidFill>
                  <a:schemeClr val="lt1"/>
                </a:solidFill>
              </a:ln>
              <a:effectLst/>
            </c:spPr>
            <c:extLst>
              <c:ext xmlns:c16="http://schemas.microsoft.com/office/drawing/2014/chart" uri="{C3380CC4-5D6E-409C-BE32-E72D297353CC}">
                <c16:uniqueId val="{00000009-22D1-4DB6-85C9-E950657ACD56}"/>
              </c:ext>
            </c:extLst>
          </c:dPt>
          <c:dLbls>
            <c:spPr>
              <a:no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1600" b="0" i="0" u="none" strike="noStrike" kern="1200" baseline="0">
                    <a:solidFill>
                      <a:schemeClr val="tx1"/>
                    </a:solidFill>
                    <a:latin typeface="Cambria Math" panose="02040503050406030204" pitchFamily="18" charset="0"/>
                    <a:ea typeface="Cambria Math" panose="02040503050406030204" pitchFamily="18" charset="0"/>
                    <a:cs typeface="+mn-cs"/>
                  </a:defRPr>
                </a:pPr>
                <a:endParaRPr lang="en-US"/>
              </a:p>
            </c:txPr>
            <c:dLblPos val="outEnd"/>
            <c:showLegendKey val="0"/>
            <c:showVal val="1"/>
            <c:showCatName val="1"/>
            <c:showSerName val="0"/>
            <c:showPercent val="1"/>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ext>
            </c:extLst>
          </c:dLbls>
          <c:cat>
            <c:strRef>
              <c:f>'Ca 1'!$J$84:$J$89</c:f>
              <c:strCache>
                <c:ptCount val="5"/>
                <c:pt idx="0">
                  <c:v>Australia</c:v>
                </c:pt>
                <c:pt idx="1">
                  <c:v>France</c:v>
                </c:pt>
                <c:pt idx="2">
                  <c:v>Japan</c:v>
                </c:pt>
                <c:pt idx="3">
                  <c:v>UK</c:v>
                </c:pt>
                <c:pt idx="4">
                  <c:v>USA</c:v>
                </c:pt>
              </c:strCache>
            </c:strRef>
          </c:cat>
          <c:val>
            <c:numRef>
              <c:f>'Ca 1'!$K$84:$K$89</c:f>
              <c:numCache>
                <c:formatCode>General</c:formatCode>
                <c:ptCount val="5"/>
                <c:pt idx="0">
                  <c:v>4</c:v>
                </c:pt>
                <c:pt idx="1">
                  <c:v>5</c:v>
                </c:pt>
                <c:pt idx="2">
                  <c:v>2</c:v>
                </c:pt>
                <c:pt idx="3">
                  <c:v>2</c:v>
                </c:pt>
                <c:pt idx="4">
                  <c:v>10</c:v>
                </c:pt>
              </c:numCache>
            </c:numRef>
          </c:val>
          <c:extLst>
            <c:ext xmlns:c16="http://schemas.microsoft.com/office/drawing/2014/chart" uri="{C3380CC4-5D6E-409C-BE32-E72D297353CC}">
              <c16:uniqueId val="{0000000A-22D1-4DB6-85C9-E950657ACD56}"/>
            </c:ext>
          </c:extLst>
        </c:ser>
        <c:dLbls>
          <c:showLegendKey val="0"/>
          <c:showVal val="0"/>
          <c:showCatName val="0"/>
          <c:showSerName val="0"/>
          <c:showPercent val="0"/>
          <c:showBubbleSize val="0"/>
          <c:showLeaderLines val="0"/>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12700" cap="flat" cmpd="sng" algn="ctr">
      <a:noFill/>
      <a:round/>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[Ca 1.xlsx]Ca 1!PivotTable12</c:name>
    <c:fmtId val="-1"/>
  </c:pivotSource>
  <c:chart>
    <c:title>
      <c:tx>
        <c:rich>
          <a:bodyPr rot="0" spcFirstLastPara="1" vertOverflow="ellipsis" vert="horz" wrap="square" anchor="ctr" anchorCtr="1"/>
          <a:lstStyle/>
          <a:p>
            <a:pPr>
              <a:defRPr sz="2800" b="1" i="0" u="none" strike="noStrike" kern="1200" spc="0" baseline="0">
                <a:solidFill>
                  <a:schemeClr val="tx1"/>
                </a:solidFill>
                <a:latin typeface="+mn-lt"/>
                <a:ea typeface="+mn-ea"/>
                <a:cs typeface="+mn-cs"/>
              </a:defRPr>
            </a:pPr>
            <a:r>
              <a:rPr lang="en-US" sz="2800" b="1" dirty="0">
                <a:solidFill>
                  <a:schemeClr val="tx1"/>
                </a:solidFill>
                <a:latin typeface="Cambria Math" panose="02040503050406030204" pitchFamily="18" charset="0"/>
                <a:ea typeface="Cambria Math" panose="02040503050406030204" pitchFamily="18" charset="0"/>
              </a:rPr>
              <a:t>Employees handling no of customers</a:t>
            </a:r>
          </a:p>
        </c:rich>
      </c:tx>
      <c:layout>
        <c:manualLayout>
          <c:xMode val="edge"/>
          <c:yMode val="edge"/>
          <c:x val="0.28472816127061701"/>
          <c:y val="0.19038318173534194"/>
        </c:manualLayout>
      </c:layout>
      <c:overlay val="0"/>
      <c:spPr>
        <a:noFill/>
        <a:ln>
          <a:noFill/>
        </a:ln>
        <a:effectLst/>
      </c:spPr>
      <c:txPr>
        <a:bodyPr rot="0" spcFirstLastPara="1" vertOverflow="ellipsis" vert="horz" wrap="square" anchor="ctr" anchorCtr="1"/>
        <a:lstStyle/>
        <a:p>
          <a:pPr>
            <a:defRPr sz="2800" b="1" i="0" u="none" strike="noStrike" kern="1200" spc="0" baseline="0">
              <a:solidFill>
                <a:schemeClr val="tx1"/>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2">
              <a:lumMod val="60000"/>
              <a:lumOff val="40000"/>
            </a:schemeClr>
          </a:solidFill>
          <a:ln>
            <a:noFill/>
          </a:ln>
          <a:effectLst/>
        </c:spPr>
      </c:pivotFmt>
      <c:pivotFmt>
        <c:idx val="4"/>
        <c:spPr>
          <a:solidFill>
            <a:schemeClr val="accent1"/>
          </a:solidFill>
          <a:ln>
            <a:noFill/>
          </a:ln>
          <a:effectLst/>
        </c:spPr>
        <c:dLbl>
          <c:idx val="0"/>
          <c:tx>
            <c:rich>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fld id="{BC6A1BC3-7E0B-4B7D-93EA-16EE7EBC0CDF}" type="CELLREF">
                  <a:rPr lang="en-US"/>
                  <a:pPr>
                    <a:defRPr sz="900" b="0" i="0" u="none" strike="noStrike" kern="1200" baseline="0">
                      <a:solidFill>
                        <a:schemeClr val="tx1"/>
                      </a:solidFill>
                      <a:latin typeface="+mn-lt"/>
                      <a:ea typeface="+mn-ea"/>
                      <a:cs typeface="+mn-cs"/>
                    </a:defRPr>
                  </a:pPr>
                  <a:t>[CELLREF]</a:t>
                </a:fld>
                <a:endParaRPr lang="en-US"/>
              </a:p>
              <a:p>
                <a:pPr>
                  <a:defRPr sz="900" b="0" i="0" u="none" strike="noStrike" kern="1200" baseline="0">
                    <a:solidFill>
                      <a:schemeClr val="tx1"/>
                    </a:solidFill>
                    <a:latin typeface="+mn-lt"/>
                    <a:ea typeface="+mn-ea"/>
                    <a:cs typeface="+mn-cs"/>
                  </a:defRPr>
                </a:pPr>
                <a:r>
                  <a:rPr lang="en-US"/>
                  <a:t>10</a:t>
                </a:r>
              </a:p>
            </c:rich>
          </c:tx>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dLbl>
          <c:idx val="0"/>
          <c:tx>
            <c:rich>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fld id="{BC6A1BC3-7E0B-4B7D-93EA-16EE7EBC0CDF}" type="CELLREF">
                  <a:rPr lang="en-US"/>
                  <a:pPr>
                    <a:defRPr sz="900" b="0" i="0" u="none" strike="noStrike" kern="1200" baseline="0">
                      <a:solidFill>
                        <a:schemeClr val="tx1"/>
                      </a:solidFill>
                      <a:latin typeface="+mn-lt"/>
                      <a:ea typeface="+mn-ea"/>
                      <a:cs typeface="+mn-cs"/>
                    </a:defRPr>
                  </a:pPr>
                  <a:t>[CELLREF]</a:t>
                </a:fld>
                <a:endParaRPr lang="en-US"/>
              </a:p>
              <a:p>
                <a:pPr>
                  <a:defRPr sz="900" b="0" i="0" u="none" strike="noStrike" kern="1200" baseline="0">
                    <a:solidFill>
                      <a:schemeClr val="tx1"/>
                    </a:solidFill>
                    <a:latin typeface="+mn-lt"/>
                    <a:ea typeface="+mn-ea"/>
                    <a:cs typeface="+mn-cs"/>
                  </a:defRPr>
                </a:pPr>
                <a:r>
                  <a:rPr lang="en-US"/>
                  <a:t>10</a:t>
                </a:r>
              </a:p>
            </c:rich>
          </c:tx>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Lst>
        </c:dLbl>
      </c:pivotFmt>
      <c:pivotFmt>
        <c:idx val="7"/>
        <c:spPr>
          <a:solidFill>
            <a:schemeClr val="accent2">
              <a:lumMod val="60000"/>
              <a:lumOff val="40000"/>
            </a:schemeClr>
          </a:solidFill>
          <a:ln>
            <a:noFill/>
          </a:ln>
          <a:effectLst/>
        </c:spPr>
      </c:pivotFmt>
      <c:pivotFmt>
        <c:idx val="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9"/>
        <c:spPr>
          <a:solidFill>
            <a:schemeClr val="accent1"/>
          </a:solidFill>
          <a:ln>
            <a:noFill/>
          </a:ln>
          <a:effectLst/>
        </c:spPr>
        <c:dLbl>
          <c:idx val="0"/>
          <c:tx>
            <c:rich>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fld id="{BC6A1BC3-7E0B-4B7D-93EA-16EE7EBC0CDF}" type="CELLREF">
                  <a:rPr lang="en-US"/>
                  <a:pPr>
                    <a:defRPr sz="900" b="0" i="0" u="none" strike="noStrike" kern="1200" baseline="0">
                      <a:solidFill>
                        <a:schemeClr val="tx1"/>
                      </a:solidFill>
                      <a:latin typeface="+mn-lt"/>
                      <a:ea typeface="+mn-ea"/>
                      <a:cs typeface="+mn-cs"/>
                    </a:defRPr>
                  </a:pPr>
                  <a:t>[CELLREF]</a:t>
                </a:fld>
                <a:endParaRPr lang="en-US"/>
              </a:p>
              <a:p>
                <a:pPr>
                  <a:defRPr sz="900" b="0" i="0" u="none" strike="noStrike" kern="1200" baseline="0">
                    <a:solidFill>
                      <a:schemeClr val="tx1"/>
                    </a:solidFill>
                    <a:latin typeface="+mn-lt"/>
                    <a:ea typeface="+mn-ea"/>
                    <a:cs typeface="+mn-cs"/>
                  </a:defRPr>
                </a:pPr>
                <a:r>
                  <a:rPr lang="en-US"/>
                  <a:t>10</a:t>
                </a:r>
              </a:p>
            </c:rich>
          </c:tx>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Lst>
        </c:dLbl>
      </c:pivotFmt>
      <c:pivotFmt>
        <c:idx val="10"/>
        <c:spPr>
          <a:solidFill>
            <a:schemeClr val="accent2">
              <a:lumMod val="60000"/>
              <a:lumOff val="40000"/>
            </a:schemeClr>
          </a:solidFill>
          <a:ln>
            <a:noFill/>
          </a:ln>
          <a:effectLst/>
        </c:spPr>
      </c:pivotFmt>
    </c:pivotFmts>
    <c:plotArea>
      <c:layout>
        <c:manualLayout>
          <c:layoutTarget val="inner"/>
          <c:xMode val="edge"/>
          <c:yMode val="edge"/>
          <c:x val="2.9284219741316696E-2"/>
          <c:y val="4.4547609607183736E-2"/>
          <c:w val="0.95727656217682622"/>
          <c:h val="0.90186347455791449"/>
        </c:manualLayout>
      </c:layout>
      <c:barChart>
        <c:barDir val="col"/>
        <c:grouping val="clustered"/>
        <c:varyColors val="0"/>
        <c:ser>
          <c:idx val="0"/>
          <c:order val="0"/>
          <c:tx>
            <c:strRef>
              <c:f>'Ca 1'!$E$171</c:f>
              <c:strCache>
                <c:ptCount val="1"/>
                <c:pt idx="0">
                  <c:v>Total</c:v>
                </c:pt>
              </c:strCache>
            </c:strRef>
          </c:tx>
          <c:spPr>
            <a:solidFill>
              <a:srgbClr val="7BA79D">
                <a:lumMod val="50000"/>
              </a:srgbClr>
            </a:solidFill>
            <a:ln>
              <a:noFill/>
            </a:ln>
            <a:effectLst/>
          </c:spPr>
          <c:invertIfNegative val="0"/>
          <c:dPt>
            <c:idx val="8"/>
            <c:invertIfNegative val="0"/>
            <c:bubble3D val="0"/>
            <c:spPr>
              <a:solidFill>
                <a:srgbClr val="7BA79D">
                  <a:lumMod val="50000"/>
                </a:srgbClr>
              </a:solidFill>
              <a:ln>
                <a:noFill/>
              </a:ln>
              <a:effectLst/>
            </c:spPr>
            <c:extLst>
              <c:ext xmlns:c16="http://schemas.microsoft.com/office/drawing/2014/chart" uri="{C3380CC4-5D6E-409C-BE32-E72D297353CC}">
                <c16:uniqueId val="{00000001-CA04-4310-A3D4-8BBC45DD8A5E}"/>
              </c:ext>
            </c:extLst>
          </c:dPt>
          <c:dPt>
            <c:idx val="15"/>
            <c:invertIfNegative val="0"/>
            <c:bubble3D val="0"/>
            <c:spPr>
              <a:solidFill>
                <a:srgbClr val="DD8047">
                  <a:lumMod val="60000"/>
                  <a:lumOff val="40000"/>
                </a:srgbClr>
              </a:solidFill>
              <a:ln>
                <a:noFill/>
              </a:ln>
              <a:effectLst/>
            </c:spPr>
            <c:extLst>
              <c:ext xmlns:c16="http://schemas.microsoft.com/office/drawing/2014/chart" uri="{C3380CC4-5D6E-409C-BE32-E72D297353CC}">
                <c16:uniqueId val="{00000003-CA04-4310-A3D4-8BBC45DD8A5E}"/>
              </c:ext>
            </c:extLst>
          </c:dPt>
          <c:dLbls>
            <c:dLbl>
              <c:idx val="8"/>
              <c:tx>
                <c:rich>
                  <a:bodyPr rot="0" spcFirstLastPara="1" vertOverflow="ellipsis" vert="horz" wrap="square" lIns="38100" tIns="19050" rIns="38100" bIns="19050" anchor="ctr" anchorCtr="1">
                    <a:spAutoFit/>
                  </a:bodyPr>
                  <a:lstStyle/>
                  <a:p>
                    <a:pPr>
                      <a:defRPr sz="1400" b="0" i="0" u="none" strike="noStrike" kern="1200" baseline="0">
                        <a:solidFill>
                          <a:schemeClr val="tx1"/>
                        </a:solidFill>
                        <a:latin typeface="+mn-lt"/>
                        <a:ea typeface="+mn-ea"/>
                        <a:cs typeface="+mn-cs"/>
                      </a:defRPr>
                    </a:pPr>
                    <a:fld id="{BC6A1BC3-7E0B-4B7D-93EA-16EE7EBC0CDF}" type="CELLREF">
                      <a:rPr lang="en-US" sz="1400" b="0"/>
                      <a:pPr>
                        <a:defRPr sz="1400">
                          <a:solidFill>
                            <a:schemeClr val="tx1"/>
                          </a:solidFill>
                        </a:defRPr>
                      </a:pPr>
                      <a:t>[CELLREF]</a:t>
                    </a:fld>
                    <a:endParaRPr lang="en-US" sz="1400" b="0"/>
                  </a:p>
                  <a:p>
                    <a:pPr>
                      <a:defRPr sz="1400">
                        <a:solidFill>
                          <a:schemeClr val="tx1"/>
                        </a:solidFill>
                      </a:defRPr>
                    </a:pPr>
                    <a:r>
                      <a:rPr lang="en-US" sz="1400" b="0"/>
                      <a:t>10</a:t>
                    </a:r>
                  </a:p>
                </c:rich>
              </c:tx>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dlblFieldTable>
                    <c15:dlblFTEntry>
                      <c15:txfldGUID>{BC6A1BC3-7E0B-4B7D-93EA-16EE7EBC0CDF}</c15:txfldGUID>
                      <c15:f>'Ca 1'!$B$237</c15:f>
                      <c15:dlblFieldTableCache>
                        <c:ptCount val="1"/>
                        <c:pt idx="0">
                          <c:v>Pamela Castillo</c:v>
                        </c:pt>
                      </c15:dlblFieldTableCache>
                    </c15:dlblFTEntry>
                  </c15:dlblFieldTable>
                  <c15:showDataLabelsRange val="0"/>
                </c:ext>
                <c:ext xmlns:c16="http://schemas.microsoft.com/office/drawing/2014/chart" uri="{C3380CC4-5D6E-409C-BE32-E72D297353CC}">
                  <c16:uniqueId val="{00000001-CA04-4310-A3D4-8BBC45DD8A5E}"/>
                </c:ext>
              </c:extLst>
            </c:dLbl>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'Ca 1'!$D$172:$D$188</c:f>
              <c:strCache>
                <c:ptCount val="16"/>
                <c:pt idx="0">
                  <c:v>1165</c:v>
                </c:pt>
                <c:pt idx="1">
                  <c:v>1166</c:v>
                </c:pt>
                <c:pt idx="2">
                  <c:v>1188</c:v>
                </c:pt>
                <c:pt idx="3">
                  <c:v>1216</c:v>
                </c:pt>
                <c:pt idx="4">
                  <c:v>1286</c:v>
                </c:pt>
                <c:pt idx="5">
                  <c:v>1323</c:v>
                </c:pt>
                <c:pt idx="6">
                  <c:v>1337</c:v>
                </c:pt>
                <c:pt idx="7">
                  <c:v>1370</c:v>
                </c:pt>
                <c:pt idx="8">
                  <c:v>1401</c:v>
                </c:pt>
                <c:pt idx="9">
                  <c:v>1501</c:v>
                </c:pt>
                <c:pt idx="10">
                  <c:v>1504</c:v>
                </c:pt>
                <c:pt idx="11">
                  <c:v>1611</c:v>
                </c:pt>
                <c:pt idx="12">
                  <c:v>1612</c:v>
                </c:pt>
                <c:pt idx="13">
                  <c:v>1621</c:v>
                </c:pt>
                <c:pt idx="14">
                  <c:v>1702</c:v>
                </c:pt>
                <c:pt idx="15">
                  <c:v>NULL</c:v>
                </c:pt>
              </c:strCache>
            </c:strRef>
          </c:cat>
          <c:val>
            <c:numRef>
              <c:f>'Ca 1'!$E$172:$E$188</c:f>
              <c:numCache>
                <c:formatCode>General</c:formatCode>
                <c:ptCount val="16"/>
                <c:pt idx="0">
                  <c:v>6</c:v>
                </c:pt>
                <c:pt idx="1">
                  <c:v>6</c:v>
                </c:pt>
                <c:pt idx="2">
                  <c:v>6</c:v>
                </c:pt>
                <c:pt idx="3">
                  <c:v>6</c:v>
                </c:pt>
                <c:pt idx="4">
                  <c:v>7</c:v>
                </c:pt>
                <c:pt idx="5">
                  <c:v>8</c:v>
                </c:pt>
                <c:pt idx="6">
                  <c:v>6</c:v>
                </c:pt>
                <c:pt idx="7">
                  <c:v>7</c:v>
                </c:pt>
                <c:pt idx="8">
                  <c:v>10</c:v>
                </c:pt>
                <c:pt idx="9">
                  <c:v>8</c:v>
                </c:pt>
                <c:pt idx="10">
                  <c:v>9</c:v>
                </c:pt>
                <c:pt idx="11">
                  <c:v>5</c:v>
                </c:pt>
                <c:pt idx="12">
                  <c:v>5</c:v>
                </c:pt>
                <c:pt idx="13">
                  <c:v>5</c:v>
                </c:pt>
                <c:pt idx="14">
                  <c:v>6</c:v>
                </c:pt>
                <c:pt idx="15">
                  <c:v>22</c:v>
                </c:pt>
              </c:numCache>
            </c:numRef>
          </c:val>
          <c:extLst>
            <c:ext xmlns:c16="http://schemas.microsoft.com/office/drawing/2014/chart" uri="{C3380CC4-5D6E-409C-BE32-E72D297353CC}">
              <c16:uniqueId val="{00000004-CA04-4310-A3D4-8BBC45DD8A5E}"/>
            </c:ext>
          </c:extLst>
        </c:ser>
        <c:dLbls>
          <c:dLblPos val="outEnd"/>
          <c:showLegendKey val="0"/>
          <c:showVal val="1"/>
          <c:showCatName val="0"/>
          <c:showSerName val="0"/>
          <c:showPercent val="0"/>
          <c:showBubbleSize val="0"/>
        </c:dLbls>
        <c:gapWidth val="219"/>
        <c:overlap val="-27"/>
        <c:axId val="963730400"/>
        <c:axId val="963734976"/>
      </c:barChart>
      <c:catAx>
        <c:axId val="9637304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1" i="0" u="none" strike="noStrike" kern="1200" baseline="0">
                <a:solidFill>
                  <a:schemeClr val="tx1"/>
                </a:solidFill>
                <a:latin typeface="+mn-lt"/>
                <a:ea typeface="+mn-ea"/>
                <a:cs typeface="+mn-cs"/>
              </a:defRPr>
            </a:pPr>
            <a:endParaRPr lang="en-US"/>
          </a:p>
        </c:txPr>
        <c:crossAx val="963734976"/>
        <c:crosses val="autoZero"/>
        <c:auto val="1"/>
        <c:lblAlgn val="ctr"/>
        <c:lblOffset val="100"/>
        <c:noMultiLvlLbl val="0"/>
      </c:catAx>
      <c:valAx>
        <c:axId val="96373497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6373040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12700" cap="flat" cmpd="sng" algn="ctr">
      <a:noFill/>
      <a:round/>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withinLinear" id="17">
  <a:schemeClr val="accent4"/>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7">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lumOff val="2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charts/style1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0">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0.58765</cdr:x>
      <cdr:y>0.25696</cdr:y>
    </cdr:from>
    <cdr:to>
      <cdr:x>0.94952</cdr:x>
      <cdr:y>0.74304</cdr:y>
    </cdr:to>
    <cdr:sp macro="" textlink="">
      <cdr:nvSpPr>
        <cdr:cNvPr id="2" name="Thought Bubble: Cloud 1">
          <a:extLst xmlns:a="http://schemas.openxmlformats.org/drawingml/2006/main">
            <a:ext uri="{FF2B5EF4-FFF2-40B4-BE49-F238E27FC236}">
              <a16:creationId xmlns:a16="http://schemas.microsoft.com/office/drawing/2014/main" id="{04A720DD-8064-431B-86B2-1EE22C6E1A0E}"/>
            </a:ext>
          </a:extLst>
        </cdr:cNvPr>
        <cdr:cNvSpPr/>
      </cdr:nvSpPr>
      <cdr:spPr>
        <a:xfrm xmlns:a="http://schemas.openxmlformats.org/drawingml/2006/main">
          <a:off x="6434483" y="1499151"/>
          <a:ext cx="3962400" cy="2835965"/>
        </a:xfrm>
        <a:prstGeom xmlns:a="http://schemas.openxmlformats.org/drawingml/2006/main" prst="cloudCallout">
          <a:avLst/>
        </a:prstGeom>
        <a:solidFill xmlns:a="http://schemas.openxmlformats.org/drawingml/2006/main">
          <a:schemeClr val="accent5">
            <a:lumMod val="20000"/>
            <a:lumOff val="80000"/>
          </a:schemeClr>
        </a:solidFill>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pPr algn="ctr"/>
          <a:r>
            <a:rPr lang="en-IN" sz="1800" b="1" dirty="0">
              <a:solidFill>
                <a:schemeClr val="accent5">
                  <a:lumMod val="50000"/>
                </a:schemeClr>
              </a:solidFill>
              <a:latin typeface="Cambria Math" panose="02040503050406030204" pitchFamily="18" charset="0"/>
              <a:ea typeface="Cambria Math" panose="02040503050406030204" pitchFamily="18" charset="0"/>
            </a:rPr>
            <a:t>classic cars sales exceeds tremendously than all the other product line followed by vintage cars; </a:t>
          </a:r>
        </a:p>
        <a:p xmlns:a="http://schemas.openxmlformats.org/drawingml/2006/main">
          <a:pPr algn="ctr"/>
          <a:r>
            <a:rPr lang="en-IN" sz="1800" b="1" dirty="0">
              <a:solidFill>
                <a:schemeClr val="accent5">
                  <a:lumMod val="50000"/>
                </a:schemeClr>
              </a:solidFill>
              <a:latin typeface="Cambria Math" panose="02040503050406030204" pitchFamily="18" charset="0"/>
              <a:ea typeface="Cambria Math" panose="02040503050406030204" pitchFamily="18" charset="0"/>
            </a:rPr>
            <a:t>classic cars sales is doubled the vintage cars</a:t>
          </a:r>
          <a:endParaRPr lang="en-US" sz="1800" b="1" dirty="0">
            <a:solidFill>
              <a:schemeClr val="accent5">
                <a:lumMod val="50000"/>
              </a:schemeClr>
            </a:solidFill>
            <a:latin typeface="Cambria Math" panose="02040503050406030204" pitchFamily="18" charset="0"/>
            <a:ea typeface="Cambria Math" panose="02040503050406030204" pitchFamily="18" charset="0"/>
          </a:endParaRPr>
        </a:p>
      </cdr:txBody>
    </cdr:sp>
  </cdr:relSizeAnchor>
</c:userShapes>
</file>

<file path=ppt/media/image1.jpeg>
</file>

<file path=ppt/media/image2.jpeg>
</file>

<file path=ppt/media/image3.jpg>
</file>

<file path=ppt/media/image4.png>
</file>

<file path=ppt/slideLayouts/_rels/slideLayout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2" name="Freeform 11"/>
          <p:cNvSpPr/>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75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6" name="Freeform 25"/>
          <p:cNvSpPr/>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75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itle 1"/>
          <p:cNvSpPr>
            <a:spLocks noGrp="1"/>
          </p:cNvSpPr>
          <p:nvPr>
            <p:ph type="ctrTitle"/>
          </p:nvPr>
        </p:nvSpPr>
        <p:spPr>
          <a:xfrm rot="21420000">
            <a:off x="891201" y="662656"/>
            <a:ext cx="9755187" cy="2766528"/>
          </a:xfrm>
        </p:spPr>
        <p:txBody>
          <a:bodyPr anchor="b">
            <a:normAutofit/>
          </a:bodyPr>
          <a:lstStyle>
            <a:lvl1pPr algn="r">
              <a:defRPr sz="8000"/>
            </a:lvl1pPr>
          </a:lstStyle>
          <a:p>
            <a:r>
              <a:rPr lang="en-US"/>
              <a:t>Click to edit Master title style</a:t>
            </a:r>
            <a:endParaRPr lang="en-US" dirty="0"/>
          </a:p>
        </p:txBody>
      </p:sp>
      <p:sp>
        <p:nvSpPr>
          <p:cNvPr id="3" name="Subtitle 2"/>
          <p:cNvSpPr>
            <a:spLocks noGrp="1"/>
          </p:cNvSpPr>
          <p:nvPr>
            <p:ph type="subTitle" idx="1"/>
          </p:nvPr>
        </p:nvSpPr>
        <p:spPr>
          <a:xfrm rot="21420000">
            <a:off x="983062" y="3505209"/>
            <a:ext cx="9755187" cy="550333"/>
          </a:xfrm>
        </p:spPr>
        <p:txBody>
          <a:bodyPr anchor="t">
            <a:noAutofit/>
          </a:bodyPr>
          <a:lstStyle>
            <a:lvl1pPr marL="0" indent="0" algn="r">
              <a:buNone/>
              <a:defRPr sz="28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rot="21420000">
            <a:off x="4948541" y="4578463"/>
            <a:ext cx="6143653" cy="1163112"/>
          </a:xfrm>
        </p:spPr>
        <p:txBody>
          <a:bodyPr/>
          <a:lstStyle>
            <a:lvl1pPr algn="ctr">
              <a:defRPr sz="5400">
                <a:solidFill>
                  <a:schemeClr val="accent1">
                    <a:lumMod val="40000"/>
                    <a:lumOff val="60000"/>
                  </a:schemeClr>
                </a:solidFill>
              </a:defRPr>
            </a:lvl1pPr>
          </a:lstStyle>
          <a:p>
            <a:fld id="{BB704AEA-BAFA-466B-93F9-43650E179C8A}" type="datetimeFigureOut">
              <a:rPr lang="en-IN" smtClean="0"/>
              <a:t>03-10-2024</a:t>
            </a:fld>
            <a:endParaRPr lang="en-IN"/>
          </a:p>
        </p:txBody>
      </p:sp>
      <p:sp>
        <p:nvSpPr>
          <p:cNvPr id="5" name="Footer Placeholder 4"/>
          <p:cNvSpPr>
            <a:spLocks noGrp="1"/>
          </p:cNvSpPr>
          <p:nvPr>
            <p:ph type="ftr" sz="quarter" idx="11"/>
          </p:nvPr>
        </p:nvSpPr>
        <p:spPr>
          <a:xfrm rot="21420000">
            <a:off x="-9144" y="4882896"/>
            <a:ext cx="4050792" cy="1197864"/>
          </a:xfrm>
        </p:spPr>
        <p:txBody>
          <a:bodyPr vert="horz" lIns="91440" tIns="45720" rIns="91440" bIns="45720" rtlCol="0" anchor="ctr"/>
          <a:lstStyle>
            <a:lvl1pPr algn="r">
              <a:defRPr lang="en-US" sz="5400" dirty="0"/>
            </a:lvl1pPr>
          </a:lstStyle>
          <a:p>
            <a:endParaRPr lang="en-IN"/>
          </a:p>
        </p:txBody>
      </p:sp>
      <p:sp>
        <p:nvSpPr>
          <p:cNvPr id="6" name="Slide Number Placeholder 5"/>
          <p:cNvSpPr>
            <a:spLocks noGrp="1"/>
          </p:cNvSpPr>
          <p:nvPr>
            <p:ph type="sldNum" sz="quarter" idx="12"/>
          </p:nvPr>
        </p:nvSpPr>
        <p:spPr>
          <a:xfrm rot="21420000">
            <a:off x="9851758" y="3832648"/>
            <a:ext cx="907186" cy="498470"/>
          </a:xfrm>
        </p:spPr>
        <p:txBody>
          <a:bodyPr/>
          <a:lstStyle>
            <a:lvl1pPr>
              <a:defRPr sz="2400">
                <a:solidFill>
                  <a:schemeClr val="tx1">
                    <a:lumMod val="75000"/>
                    <a:lumOff val="25000"/>
                  </a:schemeClr>
                </a:solidFill>
              </a:defRPr>
            </a:lvl1pPr>
          </a:lstStyle>
          <a:p>
            <a:fld id="{A6BBEFBC-447C-4120-A513-3A7563E34307}" type="slidenum">
              <a:rPr lang="en-IN" smtClean="0"/>
              <a:t>‹#›</a:t>
            </a:fld>
            <a:endParaRPr lang="en-IN"/>
          </a:p>
        </p:txBody>
      </p:sp>
      <p:sp>
        <p:nvSpPr>
          <p:cNvPr id="25" name="5-Point Star 24"/>
          <p:cNvSpPr/>
          <p:nvPr/>
        </p:nvSpPr>
        <p:spPr>
          <a:xfrm rot="21420000">
            <a:off x="4221385" y="5111356"/>
            <a:ext cx="515386" cy="515386"/>
          </a:xfrm>
          <a:prstGeom prst="star5">
            <a:avLst>
              <a:gd name="adj" fmla="val 26693"/>
              <a:gd name="hf" fmla="val 105146"/>
              <a:gd name="vf" fmla="val 110557"/>
            </a:avLst>
          </a:prstGeom>
          <a:solidFill>
            <a:schemeClr val="accent1">
              <a:lumMod val="40000"/>
              <a:lumOff val="60000"/>
              <a:alpha val="60000"/>
            </a:schemeClr>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7002389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4106333"/>
            <a:ext cx="10394708" cy="58884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5801" y="685799"/>
            <a:ext cx="10392513" cy="319490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780" y="4702923"/>
            <a:ext cx="10394728" cy="682472"/>
          </a:xfrm>
        </p:spPr>
        <p:txBody>
          <a:bodyPr anchor="t"/>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B704AEA-BAFA-466B-93F9-43650E179C8A}" type="datetimeFigureOut">
              <a:rPr lang="en-IN" smtClean="0"/>
              <a:t>03-10-2024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6BBEFBC-447C-4120-A513-3A7563E34307}" type="slidenum">
              <a:rPr lang="en-IN" smtClean="0"/>
              <a:t>‹#›</a:t>
            </a:fld>
            <a:endParaRPr lang="en-IN"/>
          </a:p>
        </p:txBody>
      </p:sp>
    </p:spTree>
    <p:extLst>
      <p:ext uri="{BB962C8B-B14F-4D97-AF65-F5344CB8AC3E}">
        <p14:creationId xmlns:p14="http://schemas.microsoft.com/office/powerpoint/2010/main" val="24051786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6902" cy="3194903"/>
          </a:xfrm>
        </p:spPr>
        <p:txBody>
          <a:bodyPr anchor="ctr">
            <a:normAutofit/>
          </a:bodyPr>
          <a:lstStyle>
            <a:lvl1pPr algn="ctr">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779" y="4106333"/>
            <a:ext cx="10394729" cy="1273606"/>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B704AEA-BAFA-466B-93F9-43650E179C8A}" type="datetimeFigureOut">
              <a:rPr lang="en-IN" smtClean="0"/>
              <a:t>03-10-2024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6BBEFBC-447C-4120-A513-3A7563E34307}" type="slidenum">
              <a:rPr lang="en-IN" smtClean="0"/>
              <a:t>‹#›</a:t>
            </a:fld>
            <a:endParaRPr lang="en-IN"/>
          </a:p>
        </p:txBody>
      </p:sp>
    </p:spTree>
    <p:extLst>
      <p:ext uri="{BB962C8B-B14F-4D97-AF65-F5344CB8AC3E}">
        <p14:creationId xmlns:p14="http://schemas.microsoft.com/office/powerpoint/2010/main" val="26652451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21732" y="685800"/>
            <a:ext cx="9525020" cy="2916704"/>
          </a:xfrm>
        </p:spPr>
        <p:txBody>
          <a:bodyPr anchor="ctr">
            <a:normAutofit/>
          </a:bodyPr>
          <a:lstStyle>
            <a:lvl1pPr algn="ctr">
              <a:defRPr sz="4800"/>
            </a:lvl1pPr>
          </a:lstStyle>
          <a:p>
            <a:r>
              <a:rPr lang="en-US"/>
              <a:t>Click to edit Master title style</a:t>
            </a:r>
            <a:endParaRPr lang="en-US" dirty="0"/>
          </a:p>
        </p:txBody>
      </p:sp>
      <p:sp>
        <p:nvSpPr>
          <p:cNvPr id="12" name="Text Placeholder 3"/>
          <p:cNvSpPr>
            <a:spLocks noGrp="1"/>
          </p:cNvSpPr>
          <p:nvPr>
            <p:ph type="body" sz="half" idx="13"/>
          </p:nvPr>
        </p:nvSpPr>
        <p:spPr>
          <a:xfrm>
            <a:off x="1550264" y="3610032"/>
            <a:ext cx="8667956" cy="377768"/>
          </a:xfrm>
        </p:spPr>
        <p:txBody>
          <a:bodyPr anchor="t">
            <a:normAutofit/>
          </a:bodyPr>
          <a:lstStyle>
            <a:lvl1pPr marL="0" indent="0" algn="r">
              <a:buNone/>
              <a:defRPr sz="1400">
                <a:solidFill>
                  <a:schemeClr val="tx1">
                    <a:lumMod val="50000"/>
                    <a:lumOff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5801" y="4106334"/>
            <a:ext cx="10396882" cy="1268252"/>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B704AEA-BAFA-466B-93F9-43650E179C8A}" type="datetimeFigureOut">
              <a:rPr lang="en-IN" smtClean="0"/>
              <a:t>03-10-2024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6BBEFBC-447C-4120-A513-3A7563E34307}" type="slidenum">
              <a:rPr lang="en-IN" smtClean="0"/>
              <a:t>‹#›</a:t>
            </a:fld>
            <a:endParaRPr lang="en-IN"/>
          </a:p>
        </p:txBody>
      </p:sp>
      <p:sp>
        <p:nvSpPr>
          <p:cNvPr id="13" name="TextBox 12"/>
          <p:cNvSpPr txBox="1"/>
          <p:nvPr/>
        </p:nvSpPr>
        <p:spPr>
          <a:xfrm>
            <a:off x="685801" y="89262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473083" y="292282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01640748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800" y="1723854"/>
            <a:ext cx="10394707" cy="2511835"/>
          </a:xfrm>
        </p:spPr>
        <p:txBody>
          <a:bodyPr anchor="b">
            <a:normAutofit/>
          </a:bodyPr>
          <a:lstStyle>
            <a:lvl1pPr algn="l">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800" y="4247468"/>
            <a:ext cx="10394707" cy="1140644"/>
          </a:xfrm>
        </p:spPr>
        <p:txBody>
          <a:bodyPr anchor="t">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B704AEA-BAFA-466B-93F9-43650E179C8A}" type="datetimeFigureOut">
              <a:rPr lang="en-IN" smtClean="0"/>
              <a:t>03-10-2024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6BBEFBC-447C-4120-A513-3A7563E34307}" type="slidenum">
              <a:rPr lang="en-IN" smtClean="0"/>
              <a:t>‹#›</a:t>
            </a:fld>
            <a:endParaRPr lang="en-IN"/>
          </a:p>
        </p:txBody>
      </p:sp>
    </p:spTree>
    <p:extLst>
      <p:ext uri="{BB962C8B-B14F-4D97-AF65-F5344CB8AC3E}">
        <p14:creationId xmlns:p14="http://schemas.microsoft.com/office/powerpoint/2010/main" val="108717038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802" y="685800"/>
            <a:ext cx="10394706" cy="1151965"/>
          </a:xfrm>
        </p:spPr>
        <p:txBody>
          <a:bodyPr/>
          <a:lstStyle>
            <a:lvl1pPr algn="ctr">
              <a:defRPr/>
            </a:lvl1pPr>
          </a:lstStyle>
          <a:p>
            <a:r>
              <a:rPr lang="en-US"/>
              <a:t>Click to edit Master title style</a:t>
            </a:r>
            <a:endParaRPr lang="en-US" dirty="0"/>
          </a:p>
        </p:txBody>
      </p:sp>
      <p:sp>
        <p:nvSpPr>
          <p:cNvPr id="7" name="Text Placeholder 2"/>
          <p:cNvSpPr>
            <a:spLocks noGrp="1"/>
          </p:cNvSpPr>
          <p:nvPr>
            <p:ph type="body" idx="1"/>
          </p:nvPr>
        </p:nvSpPr>
        <p:spPr>
          <a:xfrm>
            <a:off x="68580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802"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23462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234621"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770380"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770380"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B704AEA-BAFA-466B-93F9-43650E179C8A}" type="datetimeFigureOut">
              <a:rPr lang="en-IN" smtClean="0"/>
              <a:t>03-10-2024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A6BBEFBC-447C-4120-A513-3A7563E34307}" type="slidenum">
              <a:rPr lang="en-IN" smtClean="0"/>
              <a:t>‹#›</a:t>
            </a:fld>
            <a:endParaRPr lang="en-IN"/>
          </a:p>
        </p:txBody>
      </p:sp>
    </p:spTree>
    <p:extLst>
      <p:ext uri="{BB962C8B-B14F-4D97-AF65-F5344CB8AC3E}">
        <p14:creationId xmlns:p14="http://schemas.microsoft.com/office/powerpoint/2010/main" val="176052554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85801" y="685800"/>
            <a:ext cx="10396882" cy="1151965"/>
          </a:xfrm>
        </p:spPr>
        <p:txBody>
          <a:bodyPr/>
          <a:lstStyle>
            <a:lvl1pPr algn="ctr">
              <a:defRPr/>
            </a:lvl1pPr>
          </a:lstStyle>
          <a:p>
            <a:r>
              <a:rPr lang="en-US"/>
              <a:t>Click to edit Master title style</a:t>
            </a:r>
            <a:endParaRPr lang="en-US" dirty="0"/>
          </a:p>
        </p:txBody>
      </p:sp>
      <p:sp>
        <p:nvSpPr>
          <p:cNvPr id="19" name="Text Placeholder 2"/>
          <p:cNvSpPr>
            <a:spLocks noGrp="1"/>
          </p:cNvSpPr>
          <p:nvPr>
            <p:ph type="body" idx="1"/>
          </p:nvPr>
        </p:nvSpPr>
        <p:spPr>
          <a:xfrm>
            <a:off x="69184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5780" y="2063395"/>
            <a:ext cx="3310128" cy="1536725"/>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91840" y="4389287"/>
            <a:ext cx="3310128" cy="98529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23741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235999" y="2063395"/>
            <a:ext cx="3310128" cy="1535237"/>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235999" y="4389286"/>
            <a:ext cx="3310128" cy="98530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768944"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768819" y="2063394"/>
            <a:ext cx="3310128" cy="1537196"/>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768819" y="4389284"/>
            <a:ext cx="3310128" cy="985302"/>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B704AEA-BAFA-466B-93F9-43650E179C8A}" type="datetimeFigureOut">
              <a:rPr lang="en-IN" smtClean="0"/>
              <a:t>03-10-2024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A6BBEFBC-447C-4120-A513-3A7563E34307}" type="slidenum">
              <a:rPr lang="en-IN" smtClean="0"/>
              <a:t>‹#›</a:t>
            </a:fld>
            <a:endParaRPr lang="en-IN"/>
          </a:p>
        </p:txBody>
      </p:sp>
    </p:spTree>
    <p:extLst>
      <p:ext uri="{BB962C8B-B14F-4D97-AF65-F5344CB8AC3E}">
        <p14:creationId xmlns:p14="http://schemas.microsoft.com/office/powerpoint/2010/main" val="209234903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685800" y="2063396"/>
            <a:ext cx="10394707" cy="331119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B704AEA-BAFA-466B-93F9-43650E179C8A}" type="datetimeFigureOut">
              <a:rPr lang="en-IN" smtClean="0"/>
              <a:t>03-10-2024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6BBEFBC-447C-4120-A513-3A7563E34307}" type="slidenum">
              <a:rPr lang="en-IN" smtClean="0"/>
              <a:t>‹#›</a:t>
            </a:fld>
            <a:endParaRPr lang="en-IN"/>
          </a:p>
        </p:txBody>
      </p:sp>
    </p:spTree>
    <p:extLst>
      <p:ext uri="{BB962C8B-B14F-4D97-AF65-F5344CB8AC3E}">
        <p14:creationId xmlns:p14="http://schemas.microsoft.com/office/powerpoint/2010/main" val="234104213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15862" y="685800"/>
            <a:ext cx="2264646" cy="4688785"/>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685800" y="685800"/>
            <a:ext cx="7904431" cy="4688785"/>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B704AEA-BAFA-466B-93F9-43650E179C8A}" type="datetimeFigureOut">
              <a:rPr lang="en-IN" smtClean="0"/>
              <a:t>03-10-2024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6BBEFBC-447C-4120-A513-3A7563E34307}" type="slidenum">
              <a:rPr lang="en-IN" smtClean="0"/>
              <a:t>‹#›</a:t>
            </a:fld>
            <a:endParaRPr lang="en-IN"/>
          </a:p>
        </p:txBody>
      </p:sp>
    </p:spTree>
    <p:extLst>
      <p:ext uri="{BB962C8B-B14F-4D97-AF65-F5344CB8AC3E}">
        <p14:creationId xmlns:p14="http://schemas.microsoft.com/office/powerpoint/2010/main" val="22623705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B704AEA-BAFA-466B-93F9-43650E179C8A}" type="datetimeFigureOut">
              <a:rPr lang="en-IN" smtClean="0"/>
              <a:t>03-10-2024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6BBEFBC-447C-4120-A513-3A7563E34307}" type="slidenum">
              <a:rPr lang="en-IN" smtClean="0"/>
              <a:t>‹#›</a:t>
            </a:fld>
            <a:endParaRPr lang="en-IN"/>
          </a:p>
        </p:txBody>
      </p:sp>
    </p:spTree>
    <p:extLst>
      <p:ext uri="{BB962C8B-B14F-4D97-AF65-F5344CB8AC3E}">
        <p14:creationId xmlns:p14="http://schemas.microsoft.com/office/powerpoint/2010/main" val="20061406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4707" cy="3193487"/>
          </a:xfrm>
        </p:spPr>
        <p:txBody>
          <a:bodyPr anchor="b">
            <a:normAutofit/>
          </a:bodyPr>
          <a:lstStyle>
            <a:lvl1pPr algn="l">
              <a:defRPr sz="5400"/>
            </a:lvl1pPr>
          </a:lstStyle>
          <a:p>
            <a:r>
              <a:rPr lang="en-US"/>
              <a:t>Click to edit Master title style</a:t>
            </a:r>
            <a:endParaRPr lang="en-US" dirty="0"/>
          </a:p>
        </p:txBody>
      </p:sp>
      <p:sp>
        <p:nvSpPr>
          <p:cNvPr id="3" name="Text Placeholder 2"/>
          <p:cNvSpPr>
            <a:spLocks noGrp="1"/>
          </p:cNvSpPr>
          <p:nvPr>
            <p:ph type="body" idx="1"/>
          </p:nvPr>
        </p:nvSpPr>
        <p:spPr>
          <a:xfrm>
            <a:off x="685801" y="3742267"/>
            <a:ext cx="10394707" cy="1639614"/>
          </a:xfrm>
        </p:spPr>
        <p:txBody>
          <a:bodyPr anchor="t">
            <a:normAutofit/>
          </a:bodyPr>
          <a:lstStyle>
            <a:lvl1pPr marL="0" indent="0" algn="l">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B704AEA-BAFA-466B-93F9-43650E179C8A}" type="datetimeFigureOut">
              <a:rPr lang="en-IN" smtClean="0"/>
              <a:t>03-10-2024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6BBEFBC-447C-4120-A513-3A7563E34307}" type="slidenum">
              <a:rPr lang="en-IN" smtClean="0"/>
              <a:t>‹#›</a:t>
            </a:fld>
            <a:endParaRPr lang="en-IN"/>
          </a:p>
        </p:txBody>
      </p:sp>
    </p:spTree>
    <p:extLst>
      <p:ext uri="{BB962C8B-B14F-4D97-AF65-F5344CB8AC3E}">
        <p14:creationId xmlns:p14="http://schemas.microsoft.com/office/powerpoint/2010/main" val="24202165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6882" cy="1158140"/>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5088714"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5993971" y="2063396"/>
            <a:ext cx="5086538"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B704AEA-BAFA-466B-93F9-43650E179C8A}" type="datetimeFigureOut">
              <a:rPr lang="en-IN" smtClean="0"/>
              <a:t>03-10-2024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6BBEFBC-447C-4120-A513-3A7563E34307}" type="slidenum">
              <a:rPr lang="en-IN" smtClean="0"/>
              <a:t>‹#›</a:t>
            </a:fld>
            <a:endParaRPr lang="en-IN"/>
          </a:p>
        </p:txBody>
      </p:sp>
    </p:spTree>
    <p:extLst>
      <p:ext uri="{BB962C8B-B14F-4D97-AF65-F5344CB8AC3E}">
        <p14:creationId xmlns:p14="http://schemas.microsoft.com/office/powerpoint/2010/main" val="25062210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4707" cy="115814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8356" y="2063396"/>
            <a:ext cx="4856158"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685802" y="2861733"/>
            <a:ext cx="5088712"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191" y="2063396"/>
            <a:ext cx="4864491"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5993969" y="2861733"/>
            <a:ext cx="5088713"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B704AEA-BAFA-466B-93F9-43650E179C8A}" type="datetimeFigureOut">
              <a:rPr lang="en-IN" smtClean="0"/>
              <a:t>03-10-2024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A6BBEFBC-447C-4120-A513-3A7563E34307}" type="slidenum">
              <a:rPr lang="en-IN" smtClean="0"/>
              <a:t>‹#›</a:t>
            </a:fld>
            <a:endParaRPr lang="en-IN"/>
          </a:p>
        </p:txBody>
      </p:sp>
    </p:spTree>
    <p:extLst>
      <p:ext uri="{BB962C8B-B14F-4D97-AF65-F5344CB8AC3E}">
        <p14:creationId xmlns:p14="http://schemas.microsoft.com/office/powerpoint/2010/main" val="15456627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B704AEA-BAFA-466B-93F9-43650E179C8A}" type="datetimeFigureOut">
              <a:rPr lang="en-IN" smtClean="0"/>
              <a:t>03-10-2024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A6BBEFBC-447C-4120-A513-3A7563E34307}" type="slidenum">
              <a:rPr lang="en-IN" smtClean="0"/>
              <a:t>‹#›</a:t>
            </a:fld>
            <a:endParaRPr lang="en-IN"/>
          </a:p>
        </p:txBody>
      </p:sp>
    </p:spTree>
    <p:extLst>
      <p:ext uri="{BB962C8B-B14F-4D97-AF65-F5344CB8AC3E}">
        <p14:creationId xmlns:p14="http://schemas.microsoft.com/office/powerpoint/2010/main" val="16510813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B704AEA-BAFA-466B-93F9-43650E179C8A}" type="datetimeFigureOut">
              <a:rPr lang="en-IN" smtClean="0"/>
              <a:t>03-10-2024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A6BBEFBC-447C-4120-A513-3A7563E34307}" type="slidenum">
              <a:rPr lang="en-IN" smtClean="0"/>
              <a:t>‹#›</a:t>
            </a:fld>
            <a:endParaRPr lang="en-IN"/>
          </a:p>
        </p:txBody>
      </p:sp>
    </p:spTree>
    <p:extLst>
      <p:ext uri="{BB962C8B-B14F-4D97-AF65-F5344CB8AC3E}">
        <p14:creationId xmlns:p14="http://schemas.microsoft.com/office/powerpoint/2010/main" val="42614528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3643" y="685800"/>
            <a:ext cx="4126860" cy="2023252"/>
          </a:xfrm>
        </p:spPr>
        <p:txBody>
          <a:bodyPr anchor="b">
            <a:normAutofit/>
          </a:bodyPr>
          <a:lstStyle>
            <a:lvl1pPr algn="ctr">
              <a:defRPr sz="3600"/>
            </a:lvl1pPr>
          </a:lstStyle>
          <a:p>
            <a:r>
              <a:rPr lang="en-US"/>
              <a:t>Click to edit Master title style</a:t>
            </a:r>
            <a:endParaRPr lang="en-US" dirty="0"/>
          </a:p>
        </p:txBody>
      </p:sp>
      <p:sp>
        <p:nvSpPr>
          <p:cNvPr id="10" name="Content Placeholder 2"/>
          <p:cNvSpPr>
            <a:spLocks noGrp="1"/>
          </p:cNvSpPr>
          <p:nvPr>
            <p:ph sz="quarter" idx="13"/>
          </p:nvPr>
        </p:nvSpPr>
        <p:spPr>
          <a:xfrm>
            <a:off x="5046132" y="685800"/>
            <a:ext cx="6034375" cy="46887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93642" y="2709052"/>
            <a:ext cx="4126861" cy="2665533"/>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B704AEA-BAFA-466B-93F9-43650E179C8A}" type="datetimeFigureOut">
              <a:rPr lang="en-IN" smtClean="0"/>
              <a:t>03-10-2024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6BBEFBC-447C-4120-A513-3A7563E34307}" type="slidenum">
              <a:rPr lang="en-IN" smtClean="0"/>
              <a:t>‹#›</a:t>
            </a:fld>
            <a:endParaRPr lang="en-IN"/>
          </a:p>
        </p:txBody>
      </p:sp>
    </p:spTree>
    <p:extLst>
      <p:ext uri="{BB962C8B-B14F-4D97-AF65-F5344CB8AC3E}">
        <p14:creationId xmlns:p14="http://schemas.microsoft.com/office/powerpoint/2010/main" val="25575468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685800"/>
            <a:ext cx="6345302" cy="2023252"/>
          </a:xfrm>
        </p:spPr>
        <p:txBody>
          <a:bodyPr anchor="b">
            <a:normAutofit/>
          </a:bodyPr>
          <a:lstStyle>
            <a:lvl1pPr algn="ct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82362" y="0"/>
            <a:ext cx="3598146" cy="507153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1" y="2709052"/>
            <a:ext cx="6345301" cy="2362481"/>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B704AEA-BAFA-466B-93F9-43650E179C8A}" type="datetimeFigureOut">
              <a:rPr lang="en-IN" smtClean="0"/>
              <a:t>03-10-2024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6BBEFBC-447C-4120-A513-3A7563E34307}" type="slidenum">
              <a:rPr lang="en-IN" smtClean="0"/>
              <a:t>‹#›</a:t>
            </a:fld>
            <a:endParaRPr lang="en-IN"/>
          </a:p>
        </p:txBody>
      </p:sp>
    </p:spTree>
    <p:extLst>
      <p:ext uri="{BB962C8B-B14F-4D97-AF65-F5344CB8AC3E}">
        <p14:creationId xmlns:p14="http://schemas.microsoft.com/office/powerpoint/2010/main" val="39449452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jp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0" name="Group 9"/>
          <p:cNvGrpSpPr/>
          <p:nvPr/>
        </p:nvGrpSpPr>
        <p:grpSpPr>
          <a:xfrm>
            <a:off x="-25397" y="0"/>
            <a:ext cx="12005350" cy="6644081"/>
            <a:chOff x="-25397" y="0"/>
            <a:chExt cx="12005350" cy="6644081"/>
          </a:xfrm>
        </p:grpSpPr>
        <p:sp useBgFill="1">
          <p:nvSpPr>
            <p:cNvPr id="11" name="Rectangle 10"/>
            <p:cNvSpPr/>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3" name="Rectangle 12"/>
            <p:cNvSpPr/>
            <p:nvPr/>
          </p:nvSpPr>
          <p:spPr>
            <a:xfrm>
              <a:off x="1" y="5600215"/>
              <a:ext cx="11706512" cy="780581"/>
            </a:xfrm>
            <a:prstGeom prst="rect">
              <a:avLst/>
            </a:prstGeom>
            <a:gradFill flip="none" rotWithShape="1">
              <a:gsLst>
                <a:gs pos="34000">
                  <a:schemeClr val="accent1"/>
                </a:gs>
                <a:gs pos="100000">
                  <a:schemeClr val="accent1">
                    <a:lumMod val="75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85801" y="685800"/>
            <a:ext cx="10396882" cy="115196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063396"/>
            <a:ext cx="10396883" cy="3311189"/>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98083" y="5757334"/>
            <a:ext cx="3784600" cy="498470"/>
          </a:xfrm>
          <a:prstGeom prst="rect">
            <a:avLst/>
          </a:prstGeom>
        </p:spPr>
        <p:txBody>
          <a:bodyPr vert="horz" lIns="91440" tIns="45720" rIns="91440" bIns="45720" rtlCol="0" anchor="ctr"/>
          <a:lstStyle>
            <a:lvl1pPr algn="r">
              <a:defRPr sz="3200" cap="all" baseline="0">
                <a:solidFill>
                  <a:schemeClr val="accent1">
                    <a:lumMod val="40000"/>
                    <a:lumOff val="60000"/>
                  </a:schemeClr>
                </a:solidFill>
              </a:defRPr>
            </a:lvl1pPr>
          </a:lstStyle>
          <a:p>
            <a:fld id="{BB704AEA-BAFA-466B-93F9-43650E179C8A}" type="datetimeFigureOut">
              <a:rPr lang="en-IN" smtClean="0"/>
              <a:t>03-10-2024</a:t>
            </a:fld>
            <a:endParaRPr lang="en-IN"/>
          </a:p>
        </p:txBody>
      </p:sp>
      <p:sp>
        <p:nvSpPr>
          <p:cNvPr id="5" name="Footer Placeholder 4"/>
          <p:cNvSpPr>
            <a:spLocks noGrp="1"/>
          </p:cNvSpPr>
          <p:nvPr>
            <p:ph type="ftr" sz="quarter" idx="3"/>
          </p:nvPr>
        </p:nvSpPr>
        <p:spPr>
          <a:xfrm>
            <a:off x="685801" y="5757334"/>
            <a:ext cx="5499719" cy="498470"/>
          </a:xfrm>
          <a:prstGeom prst="rect">
            <a:avLst/>
          </a:prstGeom>
        </p:spPr>
        <p:txBody>
          <a:bodyPr vert="horz" lIns="91440" tIns="45720" rIns="91440" bIns="45720" rtlCol="0" anchor="ctr"/>
          <a:lstStyle>
            <a:lvl1pPr algn="l">
              <a:defRPr sz="3200" cap="all" baseline="0">
                <a:solidFill>
                  <a:schemeClr val="accent1">
                    <a:lumMod val="40000"/>
                    <a:lumOff val="60000"/>
                  </a:schemeClr>
                </a:solidFill>
              </a:defRPr>
            </a:lvl1pPr>
          </a:lstStyle>
          <a:p>
            <a:endParaRPr lang="en-IN"/>
          </a:p>
        </p:txBody>
      </p:sp>
      <p:sp>
        <p:nvSpPr>
          <p:cNvPr id="6" name="Slide Number Placeholder 5"/>
          <p:cNvSpPr>
            <a:spLocks noGrp="1"/>
          </p:cNvSpPr>
          <p:nvPr>
            <p:ph type="sldNum" sz="quarter" idx="4"/>
          </p:nvPr>
        </p:nvSpPr>
        <p:spPr>
          <a:xfrm>
            <a:off x="6287121" y="5757334"/>
            <a:ext cx="907186" cy="498470"/>
          </a:xfrm>
          <a:prstGeom prst="rect">
            <a:avLst/>
          </a:prstGeom>
        </p:spPr>
        <p:txBody>
          <a:bodyPr vert="horz" lIns="91440" tIns="45720" rIns="91440" bIns="45720" rtlCol="0" anchor="ctr"/>
          <a:lstStyle>
            <a:lvl1pPr algn="ctr">
              <a:defRPr sz="3200" cap="all" baseline="0">
                <a:solidFill>
                  <a:schemeClr val="accent1">
                    <a:lumMod val="40000"/>
                    <a:lumOff val="60000"/>
                  </a:schemeClr>
                </a:solidFill>
              </a:defRPr>
            </a:lvl1pPr>
          </a:lstStyle>
          <a:p>
            <a:fld id="{A6BBEFBC-447C-4120-A513-3A7563E34307}" type="slidenum">
              <a:rPr lang="en-IN" smtClean="0"/>
              <a:t>‹#›</a:t>
            </a:fld>
            <a:endParaRPr lang="en-IN"/>
          </a:p>
        </p:txBody>
      </p:sp>
    </p:spTree>
    <p:extLst>
      <p:ext uri="{BB962C8B-B14F-4D97-AF65-F5344CB8AC3E}">
        <p14:creationId xmlns:p14="http://schemas.microsoft.com/office/powerpoint/2010/main" val="42245109"/>
      </p:ext>
    </p:extLst>
  </p:cSld>
  <p:clrMap bg1="lt1" tx1="dk1" bg2="lt2" tx2="dk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62" r:id="rId6"/>
    <p:sldLayoutId id="2147483763" r:id="rId7"/>
    <p:sldLayoutId id="2147483764" r:id="rId8"/>
    <p:sldLayoutId id="2147483765" r:id="rId9"/>
    <p:sldLayoutId id="2147483766" r:id="rId10"/>
    <p:sldLayoutId id="2147483767" r:id="rId11"/>
    <p:sldLayoutId id="2147483768" r:id="rId12"/>
    <p:sldLayoutId id="2147483769" r:id="rId13"/>
    <p:sldLayoutId id="2147483770" r:id="rId14"/>
    <p:sldLayoutId id="2147483771" r:id="rId15"/>
    <p:sldLayoutId id="2147483772" r:id="rId16"/>
    <p:sldLayoutId id="2147483773" r:id="rId17"/>
  </p:sldLayoutIdLst>
  <p:txStyles>
    <p:title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chart" Target="../charts/chart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chart" Target="../charts/chart1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chart" Target="../charts/chart1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chart" Target="../charts/chart12.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89130E-C35E-4865-B63E-991A8635EAB1}"/>
              </a:ext>
            </a:extLst>
          </p:cNvPr>
          <p:cNvSpPr>
            <a:spLocks noGrp="1"/>
          </p:cNvSpPr>
          <p:nvPr>
            <p:ph type="ctrTitle"/>
          </p:nvPr>
        </p:nvSpPr>
        <p:spPr/>
        <p:txBody>
          <a:bodyPr/>
          <a:lstStyle/>
          <a:p>
            <a:r>
              <a:rPr lang="en-IN" dirty="0">
                <a:ln>
                  <a:solidFill>
                    <a:schemeClr val="tx1"/>
                  </a:solidFill>
                </a:ln>
                <a:solidFill>
                  <a:schemeClr val="accent5">
                    <a:lumMod val="50000"/>
                  </a:schemeClr>
                </a:solidFill>
                <a:latin typeface="Cambria" panose="02040503050406030204" pitchFamily="18" charset="0"/>
                <a:ea typeface="Cambria" panose="02040503050406030204" pitchFamily="18" charset="0"/>
              </a:rPr>
              <a:t>CAR DATA Analysis</a:t>
            </a:r>
          </a:p>
        </p:txBody>
      </p:sp>
      <p:sp>
        <p:nvSpPr>
          <p:cNvPr id="3" name="Subtitle 2">
            <a:extLst>
              <a:ext uri="{FF2B5EF4-FFF2-40B4-BE49-F238E27FC236}">
                <a16:creationId xmlns:a16="http://schemas.microsoft.com/office/drawing/2014/main" id="{3BD926DC-38CF-4259-9A7A-2206739AFC89}"/>
              </a:ext>
            </a:extLst>
          </p:cNvPr>
          <p:cNvSpPr>
            <a:spLocks noGrp="1"/>
          </p:cNvSpPr>
          <p:nvPr>
            <p:ph type="subTitle" idx="1"/>
          </p:nvPr>
        </p:nvSpPr>
        <p:spPr/>
        <p:txBody>
          <a:bodyPr/>
          <a:lstStyle/>
          <a:p>
            <a:r>
              <a:rPr lang="en-IN" dirty="0">
                <a:solidFill>
                  <a:schemeClr val="accent5">
                    <a:lumMod val="50000"/>
                  </a:schemeClr>
                </a:solidFill>
                <a:latin typeface="Cambria" panose="02040503050406030204" pitchFamily="18" charset="0"/>
                <a:ea typeface="Cambria" panose="02040503050406030204" pitchFamily="18" charset="0"/>
              </a:rPr>
              <a:t>By Priya M</a:t>
            </a:r>
          </a:p>
          <a:p>
            <a:r>
              <a:rPr lang="en-IN" dirty="0">
                <a:solidFill>
                  <a:schemeClr val="accent5">
                    <a:lumMod val="50000"/>
                  </a:schemeClr>
                </a:solidFill>
                <a:latin typeface="Cambria" panose="02040503050406030204" pitchFamily="18" charset="0"/>
                <a:ea typeface="Cambria" panose="02040503050406030204" pitchFamily="18" charset="0"/>
              </a:rPr>
              <a:t>Mentor: </a:t>
            </a:r>
            <a:r>
              <a:rPr lang="en-IN" dirty="0" err="1">
                <a:solidFill>
                  <a:schemeClr val="accent5">
                    <a:lumMod val="50000"/>
                  </a:schemeClr>
                </a:solidFill>
                <a:latin typeface="Cambria" panose="02040503050406030204" pitchFamily="18" charset="0"/>
                <a:ea typeface="Cambria" panose="02040503050406030204" pitchFamily="18" charset="0"/>
              </a:rPr>
              <a:t>jaya</a:t>
            </a:r>
            <a:r>
              <a:rPr lang="en-IN" dirty="0">
                <a:solidFill>
                  <a:schemeClr val="accent5">
                    <a:lumMod val="50000"/>
                  </a:schemeClr>
                </a:solidFill>
                <a:latin typeface="Cambria" panose="02040503050406030204" pitchFamily="18" charset="0"/>
                <a:ea typeface="Cambria" panose="02040503050406030204" pitchFamily="18" charset="0"/>
              </a:rPr>
              <a:t> </a:t>
            </a:r>
            <a:r>
              <a:rPr lang="en-IN" dirty="0" err="1">
                <a:solidFill>
                  <a:schemeClr val="accent5">
                    <a:lumMod val="50000"/>
                  </a:schemeClr>
                </a:solidFill>
                <a:latin typeface="Cambria" panose="02040503050406030204" pitchFamily="18" charset="0"/>
                <a:ea typeface="Cambria" panose="02040503050406030204" pitchFamily="18" charset="0"/>
              </a:rPr>
              <a:t>pandey</a:t>
            </a:r>
            <a:endParaRPr lang="en-IN" dirty="0">
              <a:solidFill>
                <a:schemeClr val="accent5">
                  <a:lumMod val="50000"/>
                </a:schemeClr>
              </a:solidFill>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21981402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F108166-E0EC-4E51-9D12-645543392397}"/>
              </a:ext>
            </a:extLst>
          </p:cNvPr>
          <p:cNvSpPr>
            <a:spLocks noGrp="1"/>
          </p:cNvSpPr>
          <p:nvPr>
            <p:ph type="title"/>
          </p:nvPr>
        </p:nvSpPr>
        <p:spPr>
          <a:xfrm>
            <a:off x="685801" y="344558"/>
            <a:ext cx="10396882" cy="318051"/>
          </a:xfrm>
        </p:spPr>
        <p:txBody>
          <a:bodyPr>
            <a:normAutofit fontScale="90000"/>
          </a:bodyPr>
          <a:lstStyle/>
          <a:p>
            <a:endParaRPr lang="en-IN" dirty="0"/>
          </a:p>
        </p:txBody>
      </p:sp>
      <p:graphicFrame>
        <p:nvGraphicFramePr>
          <p:cNvPr id="7" name="Content Placeholder 6">
            <a:extLst>
              <a:ext uri="{FF2B5EF4-FFF2-40B4-BE49-F238E27FC236}">
                <a16:creationId xmlns:a16="http://schemas.microsoft.com/office/drawing/2014/main" id="{9EFC529B-21BE-4899-9AF3-2B5B5A3F1E3F}"/>
              </a:ext>
            </a:extLst>
          </p:cNvPr>
          <p:cNvGraphicFramePr>
            <a:graphicFrameLocks noGrp="1"/>
          </p:cNvGraphicFramePr>
          <p:nvPr>
            <p:ph sz="quarter" idx="13"/>
            <p:extLst>
              <p:ext uri="{D42A27DB-BD31-4B8C-83A1-F6EECF244321}">
                <p14:modId xmlns:p14="http://schemas.microsoft.com/office/powerpoint/2010/main" val="1482329037"/>
              </p:ext>
            </p:extLst>
          </p:nvPr>
        </p:nvGraphicFramePr>
        <p:xfrm>
          <a:off x="685800" y="344558"/>
          <a:ext cx="10394950" cy="535387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6476413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AC08A-01AE-4377-B81C-62763A34AAAD}"/>
              </a:ext>
            </a:extLst>
          </p:cNvPr>
          <p:cNvSpPr>
            <a:spLocks noGrp="1"/>
          </p:cNvSpPr>
          <p:nvPr>
            <p:ph type="title"/>
          </p:nvPr>
        </p:nvSpPr>
        <p:spPr>
          <a:xfrm>
            <a:off x="685801" y="281355"/>
            <a:ext cx="10396882" cy="351692"/>
          </a:xfrm>
        </p:spPr>
        <p:txBody>
          <a:bodyPr>
            <a:normAutofit fontScale="90000"/>
          </a:bodyPr>
          <a:lstStyle/>
          <a:p>
            <a:endParaRPr lang="en-IN" dirty="0"/>
          </a:p>
        </p:txBody>
      </p:sp>
      <p:graphicFrame>
        <p:nvGraphicFramePr>
          <p:cNvPr id="4" name="Content Placeholder 3">
            <a:extLst>
              <a:ext uri="{FF2B5EF4-FFF2-40B4-BE49-F238E27FC236}">
                <a16:creationId xmlns:a16="http://schemas.microsoft.com/office/drawing/2014/main" id="{DDA0BA70-2020-4D84-95D9-6A8FE7EA2E52}"/>
              </a:ext>
            </a:extLst>
          </p:cNvPr>
          <p:cNvGraphicFramePr>
            <a:graphicFrameLocks noGrp="1"/>
          </p:cNvGraphicFramePr>
          <p:nvPr>
            <p:ph sz="quarter" idx="13"/>
            <p:extLst>
              <p:ext uri="{D42A27DB-BD31-4B8C-83A1-F6EECF244321}">
                <p14:modId xmlns:p14="http://schemas.microsoft.com/office/powerpoint/2010/main" val="3283785797"/>
              </p:ext>
            </p:extLst>
          </p:nvPr>
        </p:nvGraphicFramePr>
        <p:xfrm>
          <a:off x="685800" y="0"/>
          <a:ext cx="10394950" cy="5936566"/>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6317951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BBF25B-476C-4A0C-A8B4-DE6CCD535232}"/>
              </a:ext>
            </a:extLst>
          </p:cNvPr>
          <p:cNvSpPr>
            <a:spLocks noGrp="1"/>
          </p:cNvSpPr>
          <p:nvPr>
            <p:ph type="title"/>
          </p:nvPr>
        </p:nvSpPr>
        <p:spPr/>
        <p:txBody>
          <a:bodyPr/>
          <a:lstStyle/>
          <a:p>
            <a:r>
              <a:rPr lang="en-IN" sz="4400" cap="none" dirty="0">
                <a:solidFill>
                  <a:schemeClr val="accent5">
                    <a:lumMod val="50000"/>
                  </a:schemeClr>
                </a:solidFill>
                <a:latin typeface="Cambria Math" panose="02040503050406030204" pitchFamily="18" charset="0"/>
                <a:ea typeface="Cambria Math" panose="02040503050406030204" pitchFamily="18" charset="0"/>
              </a:rPr>
              <a:t>Summary</a:t>
            </a:r>
            <a:r>
              <a:rPr lang="en-IN" cap="none" dirty="0">
                <a:solidFill>
                  <a:schemeClr val="accent5">
                    <a:lumMod val="50000"/>
                  </a:schemeClr>
                </a:solidFill>
                <a:latin typeface="Cambria Math" panose="02040503050406030204" pitchFamily="18" charset="0"/>
                <a:ea typeface="Cambria Math" panose="02040503050406030204" pitchFamily="18" charset="0"/>
              </a:rPr>
              <a:t>: </a:t>
            </a:r>
          </a:p>
        </p:txBody>
      </p:sp>
      <p:sp>
        <p:nvSpPr>
          <p:cNvPr id="3" name="Content Placeholder 2">
            <a:extLst>
              <a:ext uri="{FF2B5EF4-FFF2-40B4-BE49-F238E27FC236}">
                <a16:creationId xmlns:a16="http://schemas.microsoft.com/office/drawing/2014/main" id="{AB86AABE-5257-4E44-BE49-2D0575736F6B}"/>
              </a:ext>
            </a:extLst>
          </p:cNvPr>
          <p:cNvSpPr>
            <a:spLocks noGrp="1"/>
          </p:cNvSpPr>
          <p:nvPr>
            <p:ph sz="quarter" idx="13"/>
          </p:nvPr>
        </p:nvSpPr>
        <p:spPr/>
        <p:txBody>
          <a:bodyPr>
            <a:normAutofit/>
          </a:bodyPr>
          <a:lstStyle/>
          <a:p>
            <a:r>
              <a:rPr lang="en-IN" sz="1800" cap="none" dirty="0">
                <a:latin typeface="Cambria Math" panose="02040503050406030204" pitchFamily="18" charset="0"/>
                <a:ea typeface="Cambria Math" panose="02040503050406030204" pitchFamily="18" charset="0"/>
              </a:rPr>
              <a:t>Distribution: office code 1, 4 and 6 has high no of employees while 2,3,5,7 has 2 employees in each;</a:t>
            </a:r>
          </a:p>
          <a:p>
            <a:pPr marL="0" indent="0">
              <a:buNone/>
            </a:pPr>
            <a:r>
              <a:rPr lang="en-IN" sz="1800" cap="none" dirty="0">
                <a:latin typeface="Cambria Math" panose="02040503050406030204" pitchFamily="18" charset="0"/>
                <a:ea typeface="Cambria Math" panose="02040503050406030204" pitchFamily="18" charset="0"/>
              </a:rPr>
              <a:t>     Office code 1 in San Francisco has highest no of employees </a:t>
            </a:r>
          </a:p>
          <a:p>
            <a:r>
              <a:rPr lang="en-IN" sz="1800" cap="none" dirty="0">
                <a:latin typeface="Cambria Math" panose="02040503050406030204" pitchFamily="18" charset="0"/>
                <a:ea typeface="Cambria Math" panose="02040503050406030204" pitchFamily="18" charset="0"/>
              </a:rPr>
              <a:t>There is no office without employees</a:t>
            </a:r>
          </a:p>
          <a:p>
            <a:r>
              <a:rPr lang="en-IN" sz="1800" cap="none" dirty="0">
                <a:latin typeface="Cambria Math" panose="02040503050406030204" pitchFamily="18" charset="0"/>
                <a:ea typeface="Cambria Math" panose="02040503050406030204" pitchFamily="18" charset="0"/>
              </a:rPr>
              <a:t>President, VP sales, VP marketing all are in office code 1</a:t>
            </a:r>
          </a:p>
          <a:p>
            <a:r>
              <a:rPr lang="en-IN" sz="1800" cap="none" dirty="0">
                <a:latin typeface="Cambria Math" panose="02040503050406030204" pitchFamily="18" charset="0"/>
                <a:ea typeface="Cambria Math" panose="02040503050406030204" pitchFamily="18" charset="0"/>
              </a:rPr>
              <a:t>Global presence: offices are in France, UK, Australia, Japan are countries especially 3 are in USA</a:t>
            </a:r>
          </a:p>
          <a:p>
            <a:r>
              <a:rPr lang="en-IN" sz="1800" cap="none" dirty="0">
                <a:latin typeface="Cambria Math" panose="02040503050406030204" pitchFamily="18" charset="0"/>
                <a:ea typeface="Cambria Math" panose="02040503050406030204" pitchFamily="18" charset="0"/>
              </a:rPr>
              <a:t>Credit limit: customers handled by employees from office code 6 and 7 has high average credit limit, while from 3 the lowest</a:t>
            </a:r>
          </a:p>
        </p:txBody>
      </p:sp>
    </p:spTree>
    <p:extLst>
      <p:ext uri="{BB962C8B-B14F-4D97-AF65-F5344CB8AC3E}">
        <p14:creationId xmlns:p14="http://schemas.microsoft.com/office/powerpoint/2010/main" val="18263935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E350EB-9620-4A11-82E2-40B6C32AB4FE}"/>
              </a:ext>
            </a:extLst>
          </p:cNvPr>
          <p:cNvSpPr>
            <a:spLocks noGrp="1"/>
          </p:cNvSpPr>
          <p:nvPr>
            <p:ph type="title"/>
          </p:nvPr>
        </p:nvSpPr>
        <p:spPr>
          <a:xfrm>
            <a:off x="683625" y="132523"/>
            <a:ext cx="10396882" cy="649355"/>
          </a:xfrm>
        </p:spPr>
        <p:txBody>
          <a:bodyPr>
            <a:normAutofit fontScale="90000"/>
          </a:bodyPr>
          <a:lstStyle/>
          <a:p>
            <a:r>
              <a:rPr lang="en-IN" cap="none" dirty="0">
                <a:solidFill>
                  <a:schemeClr val="accent5">
                    <a:lumMod val="50000"/>
                  </a:schemeClr>
                </a:solidFill>
                <a:latin typeface="Cambria Math" panose="02040503050406030204" pitchFamily="18" charset="0"/>
                <a:ea typeface="Cambria Math" panose="02040503050406030204" pitchFamily="18" charset="0"/>
              </a:rPr>
              <a:t>Product Analysis</a:t>
            </a:r>
          </a:p>
        </p:txBody>
      </p:sp>
      <p:graphicFrame>
        <p:nvGraphicFramePr>
          <p:cNvPr id="5" name="Content Placeholder 4">
            <a:extLst>
              <a:ext uri="{FF2B5EF4-FFF2-40B4-BE49-F238E27FC236}">
                <a16:creationId xmlns:a16="http://schemas.microsoft.com/office/drawing/2014/main" id="{5E577F91-016A-4AD4-8519-715ED16EFEE0}"/>
              </a:ext>
            </a:extLst>
          </p:cNvPr>
          <p:cNvGraphicFramePr>
            <a:graphicFrameLocks noGrp="1"/>
          </p:cNvGraphicFramePr>
          <p:nvPr>
            <p:ph sz="quarter" idx="13"/>
            <p:extLst>
              <p:ext uri="{D42A27DB-BD31-4B8C-83A1-F6EECF244321}">
                <p14:modId xmlns:p14="http://schemas.microsoft.com/office/powerpoint/2010/main" val="3261706332"/>
              </p:ext>
            </p:extLst>
          </p:nvPr>
        </p:nvGraphicFramePr>
        <p:xfrm>
          <a:off x="685557" y="781878"/>
          <a:ext cx="10394950" cy="4592637"/>
        </p:xfrm>
        <a:graphic>
          <a:graphicData uri="http://schemas.openxmlformats.org/drawingml/2006/chart">
            <c:chart xmlns:c="http://schemas.openxmlformats.org/drawingml/2006/chart" xmlns:r="http://schemas.openxmlformats.org/officeDocument/2006/relationships" r:id="rId2"/>
          </a:graphicData>
        </a:graphic>
      </p:graphicFrame>
      <p:sp>
        <p:nvSpPr>
          <p:cNvPr id="7" name="Flowchart: Manual Input 6">
            <a:extLst>
              <a:ext uri="{FF2B5EF4-FFF2-40B4-BE49-F238E27FC236}">
                <a16:creationId xmlns:a16="http://schemas.microsoft.com/office/drawing/2014/main" id="{FF95D533-57C3-4244-8283-459E9202F232}"/>
              </a:ext>
            </a:extLst>
          </p:cNvPr>
          <p:cNvSpPr/>
          <p:nvPr/>
        </p:nvSpPr>
        <p:spPr>
          <a:xfrm>
            <a:off x="8189843" y="457200"/>
            <a:ext cx="2890664" cy="1414291"/>
          </a:xfrm>
          <a:prstGeom prst="flowChartManualInp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800" b="1" dirty="0">
                <a:solidFill>
                  <a:schemeClr val="tx1">
                    <a:lumMod val="85000"/>
                    <a:lumOff val="15000"/>
                  </a:schemeClr>
                </a:solidFill>
                <a:latin typeface="Cambria Math" panose="02040503050406030204" pitchFamily="18" charset="0"/>
                <a:ea typeface="Cambria Math" panose="02040503050406030204" pitchFamily="18" charset="0"/>
              </a:rPr>
              <a:t>classic cars and vintage cars together comprising more than half of products</a:t>
            </a:r>
            <a:endParaRPr lang="en-IN" b="1" dirty="0">
              <a:solidFill>
                <a:schemeClr val="tx1">
                  <a:lumMod val="85000"/>
                  <a:lumOff val="15000"/>
                </a:schemeClr>
              </a:solidFill>
              <a:latin typeface="Cambria Math" panose="02040503050406030204" pitchFamily="18" charset="0"/>
              <a:ea typeface="Cambria Math" panose="02040503050406030204" pitchFamily="18" charset="0"/>
            </a:endParaRPr>
          </a:p>
        </p:txBody>
      </p:sp>
    </p:spTree>
    <p:extLst>
      <p:ext uri="{BB962C8B-B14F-4D97-AF65-F5344CB8AC3E}">
        <p14:creationId xmlns:p14="http://schemas.microsoft.com/office/powerpoint/2010/main" val="10233261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7A982E-C33D-4F96-BF9D-598978AF4AAE}"/>
              </a:ext>
            </a:extLst>
          </p:cNvPr>
          <p:cNvSpPr>
            <a:spLocks noGrp="1"/>
          </p:cNvSpPr>
          <p:nvPr>
            <p:ph type="title"/>
          </p:nvPr>
        </p:nvSpPr>
        <p:spPr>
          <a:xfrm>
            <a:off x="685800" y="129210"/>
            <a:ext cx="10396882" cy="308112"/>
          </a:xfrm>
        </p:spPr>
        <p:txBody>
          <a:bodyPr>
            <a:normAutofit fontScale="90000"/>
          </a:bodyPr>
          <a:lstStyle/>
          <a:p>
            <a:endParaRPr lang="en-IN" dirty="0"/>
          </a:p>
        </p:txBody>
      </p:sp>
      <p:graphicFrame>
        <p:nvGraphicFramePr>
          <p:cNvPr id="4" name="Content Placeholder 3">
            <a:extLst>
              <a:ext uri="{FF2B5EF4-FFF2-40B4-BE49-F238E27FC236}">
                <a16:creationId xmlns:a16="http://schemas.microsoft.com/office/drawing/2014/main" id="{1782E080-FBF2-4DC3-AD81-72167AEF204B}"/>
              </a:ext>
            </a:extLst>
          </p:cNvPr>
          <p:cNvGraphicFramePr>
            <a:graphicFrameLocks noGrp="1"/>
          </p:cNvGraphicFramePr>
          <p:nvPr>
            <p:ph sz="quarter" idx="13"/>
            <p:extLst>
              <p:ext uri="{D42A27DB-BD31-4B8C-83A1-F6EECF244321}">
                <p14:modId xmlns:p14="http://schemas.microsoft.com/office/powerpoint/2010/main" val="1796984485"/>
              </p:ext>
            </p:extLst>
          </p:nvPr>
        </p:nvGraphicFramePr>
        <p:xfrm>
          <a:off x="685799" y="129210"/>
          <a:ext cx="10949609" cy="583426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0961984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51352FE-62F5-4976-B0BF-1593577D1098}"/>
              </a:ext>
            </a:extLst>
          </p:cNvPr>
          <p:cNvSpPr>
            <a:spLocks noGrp="1"/>
          </p:cNvSpPr>
          <p:nvPr>
            <p:ph type="title"/>
          </p:nvPr>
        </p:nvSpPr>
        <p:spPr>
          <a:xfrm>
            <a:off x="685801" y="132522"/>
            <a:ext cx="10396882" cy="490330"/>
          </a:xfrm>
        </p:spPr>
        <p:txBody>
          <a:bodyPr>
            <a:normAutofit fontScale="90000"/>
          </a:bodyPr>
          <a:lstStyle/>
          <a:p>
            <a:endParaRPr lang="en-IN" dirty="0"/>
          </a:p>
        </p:txBody>
      </p:sp>
      <p:graphicFrame>
        <p:nvGraphicFramePr>
          <p:cNvPr id="9" name="Content Placeholder 8">
            <a:extLst>
              <a:ext uri="{FF2B5EF4-FFF2-40B4-BE49-F238E27FC236}">
                <a16:creationId xmlns:a16="http://schemas.microsoft.com/office/drawing/2014/main" id="{3E69C8EE-21F9-4F91-8234-58616D2E384B}"/>
              </a:ext>
            </a:extLst>
          </p:cNvPr>
          <p:cNvGraphicFramePr>
            <a:graphicFrameLocks noGrp="1"/>
          </p:cNvGraphicFramePr>
          <p:nvPr>
            <p:ph sz="quarter" idx="13"/>
            <p:extLst>
              <p:ext uri="{D42A27DB-BD31-4B8C-83A1-F6EECF244321}">
                <p14:modId xmlns:p14="http://schemas.microsoft.com/office/powerpoint/2010/main" val="1197838898"/>
              </p:ext>
            </p:extLst>
          </p:nvPr>
        </p:nvGraphicFramePr>
        <p:xfrm>
          <a:off x="662609" y="622852"/>
          <a:ext cx="5261113" cy="4956492"/>
        </p:xfrm>
        <a:graphic>
          <a:graphicData uri="http://schemas.openxmlformats.org/drawingml/2006/table">
            <a:tbl>
              <a:tblPr/>
              <a:tblGrid>
                <a:gridCol w="2920342">
                  <a:extLst>
                    <a:ext uri="{9D8B030D-6E8A-4147-A177-3AD203B41FA5}">
                      <a16:colId xmlns:a16="http://schemas.microsoft.com/office/drawing/2014/main" val="3546247842"/>
                    </a:ext>
                  </a:extLst>
                </a:gridCol>
                <a:gridCol w="55723">
                  <a:extLst>
                    <a:ext uri="{9D8B030D-6E8A-4147-A177-3AD203B41FA5}">
                      <a16:colId xmlns:a16="http://schemas.microsoft.com/office/drawing/2014/main" val="2819261874"/>
                    </a:ext>
                  </a:extLst>
                </a:gridCol>
                <a:gridCol w="2285048">
                  <a:extLst>
                    <a:ext uri="{9D8B030D-6E8A-4147-A177-3AD203B41FA5}">
                      <a16:colId xmlns:a16="http://schemas.microsoft.com/office/drawing/2014/main" val="2645869029"/>
                    </a:ext>
                  </a:extLst>
                </a:gridCol>
              </a:tblGrid>
              <a:tr h="503583">
                <a:tc gridSpan="3">
                  <a:txBody>
                    <a:bodyPr/>
                    <a:lstStyle/>
                    <a:p>
                      <a:pPr algn="ctr" fontAlgn="b"/>
                      <a:r>
                        <a:rPr lang="en-IN" sz="1800" b="1" i="0" u="none" strike="noStrike" dirty="0">
                          <a:solidFill>
                            <a:schemeClr val="tx1"/>
                          </a:solidFill>
                          <a:effectLst/>
                          <a:latin typeface="Cambria Math" panose="02040503050406030204" pitchFamily="18" charset="0"/>
                          <a:ea typeface="Cambria Math" panose="02040503050406030204" pitchFamily="18" charset="0"/>
                        </a:rPr>
                        <a:t>Top 10 products based on sales</a:t>
                      </a:r>
                    </a:p>
                  </a:txBody>
                  <a:tcPr marL="9525" marR="9525" marT="9525" marB="0" anchor="b">
                    <a:lnL>
                      <a:noFill/>
                    </a:lnL>
                    <a:lnR>
                      <a:noFill/>
                    </a:lnR>
                    <a:lnT>
                      <a:noFill/>
                    </a:lnT>
                    <a:lnB w="6350" cap="flat" cmpd="sng" algn="ctr">
                      <a:solidFill>
                        <a:srgbClr val="70AD47"/>
                      </a:solidFill>
                      <a:prstDash val="solid"/>
                      <a:round/>
                      <a:headEnd type="none" w="med" len="med"/>
                      <a:tailEnd type="none" w="med" len="med"/>
                    </a:lnB>
                  </a:tcPr>
                </a:tc>
                <a:tc hMerge="1">
                  <a:txBody>
                    <a:bodyPr/>
                    <a:lstStyle/>
                    <a:p>
                      <a:pPr algn="ctr" fontAlgn="b"/>
                      <a:endParaRPr lang="en-IN" sz="1600" b="0" i="0" u="none" strike="noStrike" dirty="0">
                        <a:solidFill>
                          <a:srgbClr val="000000"/>
                        </a:solidFill>
                        <a:effectLst/>
                        <a:latin typeface="Cambria Math" panose="02040503050406030204" pitchFamily="18" charset="0"/>
                        <a:ea typeface="Cambria Math" panose="02040503050406030204" pitchFamily="18" charset="0"/>
                      </a:endParaRPr>
                    </a:p>
                  </a:txBody>
                  <a:tcPr marL="9525" marR="9525" marT="9525" marB="0" anchor="b">
                    <a:lnL>
                      <a:noFill/>
                    </a:lnL>
                    <a:lnR>
                      <a:noFill/>
                    </a:lnR>
                    <a:lnT>
                      <a:noFill/>
                    </a:lnT>
                    <a:lnB w="6350" cap="flat" cmpd="sng" algn="ctr">
                      <a:solidFill>
                        <a:srgbClr val="70AD47"/>
                      </a:solidFill>
                      <a:prstDash val="solid"/>
                      <a:round/>
                      <a:headEnd type="none" w="med" len="med"/>
                      <a:tailEnd type="none" w="med" len="med"/>
                    </a:lnB>
                  </a:tcPr>
                </a:tc>
                <a:tc hMerge="1">
                  <a:txBody>
                    <a:bodyPr/>
                    <a:lstStyle/>
                    <a:p>
                      <a:pPr algn="ctr" fontAlgn="b"/>
                      <a:endParaRPr lang="en-IN" sz="1600" b="0" i="0" u="none" strike="noStrike" dirty="0">
                        <a:solidFill>
                          <a:srgbClr val="000000"/>
                        </a:solidFill>
                        <a:effectLst/>
                        <a:latin typeface="Cambria Math" panose="02040503050406030204" pitchFamily="18" charset="0"/>
                        <a:ea typeface="Cambria Math" panose="02040503050406030204" pitchFamily="18" charset="0"/>
                      </a:endParaRPr>
                    </a:p>
                  </a:txBody>
                  <a:tcPr marL="9525" marR="9525" marT="9525" marB="0" anchor="b">
                    <a:lnL>
                      <a:noFill/>
                    </a:lnL>
                    <a:lnR>
                      <a:noFill/>
                    </a:lnR>
                    <a:lnT>
                      <a:noFill/>
                    </a:lnT>
                    <a:lnB w="6350" cap="flat" cmpd="sng" algn="ctr">
                      <a:solidFill>
                        <a:srgbClr val="70AD47"/>
                      </a:solidFill>
                      <a:prstDash val="solid"/>
                      <a:round/>
                      <a:headEnd type="none" w="med" len="med"/>
                      <a:tailEnd type="none" w="med" len="med"/>
                    </a:lnB>
                  </a:tcPr>
                </a:tc>
                <a:extLst>
                  <a:ext uri="{0D108BD9-81ED-4DB2-BD59-A6C34878D82A}">
                    <a16:rowId xmlns:a16="http://schemas.microsoft.com/office/drawing/2014/main" val="2058279771"/>
                  </a:ext>
                </a:extLst>
              </a:tr>
              <a:tr h="370473">
                <a:tc>
                  <a:txBody>
                    <a:bodyPr/>
                    <a:lstStyle/>
                    <a:p>
                      <a:pPr algn="ctr" fontAlgn="b"/>
                      <a:r>
                        <a:rPr lang="en-IN" sz="1600" b="1" i="0" u="none" strike="noStrike">
                          <a:solidFill>
                            <a:srgbClr val="000000"/>
                          </a:solidFill>
                          <a:effectLst/>
                          <a:latin typeface="Cambria Math" panose="02040503050406030204" pitchFamily="18" charset="0"/>
                          <a:ea typeface="Cambria Math" panose="02040503050406030204" pitchFamily="18" charset="0"/>
                        </a:rPr>
                        <a:t>productName</a:t>
                      </a:r>
                    </a:p>
                  </a:txBody>
                  <a:tcPr marL="9525" marR="9525" marT="9525"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ctr" fontAlgn="b"/>
                      <a:endParaRPr lang="en-IN" sz="1600" b="1" i="0" u="none" strike="noStrike" dirty="0">
                        <a:solidFill>
                          <a:srgbClr val="000000"/>
                        </a:solidFill>
                        <a:effectLst/>
                        <a:latin typeface="Cambria Math" panose="02040503050406030204" pitchFamily="18" charset="0"/>
                        <a:ea typeface="Cambria Math" panose="02040503050406030204" pitchFamily="18" charset="0"/>
                      </a:endParaRPr>
                    </a:p>
                  </a:txBody>
                  <a:tcPr marL="9525" marR="9525" marT="9525"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ctr" fontAlgn="b"/>
                      <a:r>
                        <a:rPr lang="en-IN" sz="1600" b="1" i="0" u="none" strike="noStrike" dirty="0">
                          <a:solidFill>
                            <a:srgbClr val="000000"/>
                          </a:solidFill>
                          <a:effectLst/>
                          <a:latin typeface="Cambria Math" panose="02040503050406030204" pitchFamily="18" charset="0"/>
                          <a:ea typeface="Cambria Math" panose="02040503050406030204" pitchFamily="18" charset="0"/>
                        </a:rPr>
                        <a:t>Sales Total</a:t>
                      </a:r>
                    </a:p>
                  </a:txBody>
                  <a:tcPr marL="9525" marR="9525" marT="9525"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extLst>
                  <a:ext uri="{0D108BD9-81ED-4DB2-BD59-A6C34878D82A}">
                    <a16:rowId xmlns:a16="http://schemas.microsoft.com/office/drawing/2014/main" val="440238291"/>
                  </a:ext>
                </a:extLst>
              </a:tr>
              <a:tr h="398359">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1992 Ferrari 360 Spider red</a:t>
                      </a:r>
                    </a:p>
                  </a:txBody>
                  <a:tcPr marL="9525" marR="9525" marT="9525"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A9D08E"/>
                    </a:solidFill>
                  </a:tcPr>
                </a:tc>
                <a:tc>
                  <a:txBody>
                    <a:bodyPr/>
                    <a:lstStyle/>
                    <a:p>
                      <a:pPr algn="ctr" fontAlgn="b"/>
                      <a:endParaRPr lang="en-IN" sz="1600" b="0" i="0" u="none" strike="noStrike" dirty="0">
                        <a:solidFill>
                          <a:srgbClr val="000000"/>
                        </a:solidFill>
                        <a:effectLst/>
                        <a:latin typeface="Cambria Math" panose="02040503050406030204" pitchFamily="18" charset="0"/>
                        <a:ea typeface="Cambria Math" panose="02040503050406030204" pitchFamily="18" charset="0"/>
                      </a:endParaRPr>
                    </a:p>
                  </a:txBody>
                  <a:tcPr marL="9525" marR="9525" marT="9525"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A9D08E"/>
                    </a:solidFill>
                  </a:tcPr>
                </a:tc>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276839.98</a:t>
                      </a:r>
                    </a:p>
                  </a:txBody>
                  <a:tcPr marL="9525" marR="9525" marT="9525"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A9D08E"/>
                    </a:solidFill>
                  </a:tcPr>
                </a:tc>
                <a:extLst>
                  <a:ext uri="{0D108BD9-81ED-4DB2-BD59-A6C34878D82A}">
                    <a16:rowId xmlns:a16="http://schemas.microsoft.com/office/drawing/2014/main" val="883161378"/>
                  </a:ext>
                </a:extLst>
              </a:tr>
              <a:tr h="398359">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1952 Alpine Renault 1300</a:t>
                      </a:r>
                    </a:p>
                  </a:txBody>
                  <a:tcPr marL="9525" marR="9525" marT="9525"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ctr" fontAlgn="b"/>
                      <a:endParaRPr lang="en-IN" sz="1600" b="0" i="0" u="none" strike="noStrike">
                        <a:solidFill>
                          <a:srgbClr val="000000"/>
                        </a:solidFill>
                        <a:effectLst/>
                        <a:latin typeface="Cambria Math" panose="02040503050406030204" pitchFamily="18" charset="0"/>
                        <a:ea typeface="Cambria Math" panose="02040503050406030204" pitchFamily="18" charset="0"/>
                      </a:endParaRPr>
                    </a:p>
                  </a:txBody>
                  <a:tcPr marL="9525" marR="9525" marT="9525"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190017.96</a:t>
                      </a:r>
                    </a:p>
                  </a:txBody>
                  <a:tcPr marL="9525" marR="9525" marT="9525"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extLst>
                  <a:ext uri="{0D108BD9-81ED-4DB2-BD59-A6C34878D82A}">
                    <a16:rowId xmlns:a16="http://schemas.microsoft.com/office/drawing/2014/main" val="2216279066"/>
                  </a:ext>
                </a:extLst>
              </a:tr>
              <a:tr h="398359">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2001 Ferrari Enzo</a:t>
                      </a:r>
                    </a:p>
                  </a:txBody>
                  <a:tcPr marL="9525" marR="9525" marT="9525"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ctr" fontAlgn="b"/>
                      <a:endParaRPr lang="en-IN" sz="1600" b="0" i="0" u="none" strike="noStrike" dirty="0">
                        <a:solidFill>
                          <a:srgbClr val="000000"/>
                        </a:solidFill>
                        <a:effectLst/>
                        <a:latin typeface="Cambria Math" panose="02040503050406030204" pitchFamily="18" charset="0"/>
                        <a:ea typeface="Cambria Math" panose="02040503050406030204" pitchFamily="18" charset="0"/>
                      </a:endParaRPr>
                    </a:p>
                  </a:txBody>
                  <a:tcPr marL="9525" marR="9525" marT="9525"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177153.44</a:t>
                      </a:r>
                    </a:p>
                  </a:txBody>
                  <a:tcPr marL="9525" marR="9525" marT="9525"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extLst>
                  <a:ext uri="{0D108BD9-81ED-4DB2-BD59-A6C34878D82A}">
                    <a16:rowId xmlns:a16="http://schemas.microsoft.com/office/drawing/2014/main" val="888026762"/>
                  </a:ext>
                </a:extLst>
              </a:tr>
              <a:tr h="398359">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2003 Harley-Davidson Eagle Drag Bike</a:t>
                      </a:r>
                    </a:p>
                  </a:txBody>
                  <a:tcPr marL="9525" marR="9525" marT="9525"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A9D08E"/>
                    </a:solidFill>
                  </a:tcPr>
                </a:tc>
                <a:tc>
                  <a:txBody>
                    <a:bodyPr/>
                    <a:lstStyle/>
                    <a:p>
                      <a:pPr algn="ctr" fontAlgn="b"/>
                      <a:endParaRPr lang="en-IN" sz="1600" b="0" i="0" u="none" strike="noStrike" dirty="0">
                        <a:solidFill>
                          <a:srgbClr val="000000"/>
                        </a:solidFill>
                        <a:effectLst/>
                        <a:latin typeface="Cambria Math" panose="02040503050406030204" pitchFamily="18" charset="0"/>
                        <a:ea typeface="Cambria Math" panose="02040503050406030204" pitchFamily="18" charset="0"/>
                      </a:endParaRPr>
                    </a:p>
                  </a:txBody>
                  <a:tcPr marL="9525" marR="9525" marT="9525"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A9D08E"/>
                    </a:solidFill>
                  </a:tcPr>
                </a:tc>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170686</a:t>
                      </a:r>
                    </a:p>
                  </a:txBody>
                  <a:tcPr marL="9525" marR="9525" marT="9525"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A9D08E"/>
                    </a:solidFill>
                  </a:tcPr>
                </a:tc>
                <a:extLst>
                  <a:ext uri="{0D108BD9-81ED-4DB2-BD59-A6C34878D82A}">
                    <a16:rowId xmlns:a16="http://schemas.microsoft.com/office/drawing/2014/main" val="3443194169"/>
                  </a:ext>
                </a:extLst>
              </a:tr>
              <a:tr h="398359">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1968 Ford Mustang</a:t>
                      </a:r>
                    </a:p>
                  </a:txBody>
                  <a:tcPr marL="9525" marR="9525" marT="9525"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ctr" fontAlgn="b"/>
                      <a:endParaRPr lang="en-IN" sz="1600" b="0" i="0" u="none" strike="noStrike" dirty="0">
                        <a:solidFill>
                          <a:srgbClr val="000000"/>
                        </a:solidFill>
                        <a:effectLst/>
                        <a:latin typeface="Cambria Math" panose="02040503050406030204" pitchFamily="18" charset="0"/>
                        <a:ea typeface="Cambria Math" panose="02040503050406030204" pitchFamily="18" charset="0"/>
                      </a:endParaRPr>
                    </a:p>
                  </a:txBody>
                  <a:tcPr marL="9525" marR="9525" marT="9525"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156073.94</a:t>
                      </a:r>
                    </a:p>
                  </a:txBody>
                  <a:tcPr marL="9525" marR="9525" marT="9525"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extLst>
                  <a:ext uri="{0D108BD9-81ED-4DB2-BD59-A6C34878D82A}">
                    <a16:rowId xmlns:a16="http://schemas.microsoft.com/office/drawing/2014/main" val="3771390054"/>
                  </a:ext>
                </a:extLst>
              </a:tr>
              <a:tr h="398359">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1969 Ford Falcon</a:t>
                      </a:r>
                    </a:p>
                  </a:txBody>
                  <a:tcPr marL="9525" marR="9525" marT="9525"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ctr" fontAlgn="b"/>
                      <a:endParaRPr lang="en-IN" sz="1600" b="0" i="0" u="none" strike="noStrike" dirty="0">
                        <a:solidFill>
                          <a:srgbClr val="000000"/>
                        </a:solidFill>
                        <a:effectLst/>
                        <a:latin typeface="Cambria Math" panose="02040503050406030204" pitchFamily="18" charset="0"/>
                        <a:ea typeface="Cambria Math" panose="02040503050406030204" pitchFamily="18" charset="0"/>
                      </a:endParaRPr>
                    </a:p>
                  </a:txBody>
                  <a:tcPr marL="9525" marR="9525" marT="9525"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152543.02</a:t>
                      </a:r>
                    </a:p>
                  </a:txBody>
                  <a:tcPr marL="9525" marR="9525" marT="9525"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extLst>
                  <a:ext uri="{0D108BD9-81ED-4DB2-BD59-A6C34878D82A}">
                    <a16:rowId xmlns:a16="http://schemas.microsoft.com/office/drawing/2014/main" val="3962937859"/>
                  </a:ext>
                </a:extLst>
              </a:tr>
              <a:tr h="398359">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1980s Black Hawk Helicopter</a:t>
                      </a:r>
                    </a:p>
                  </a:txBody>
                  <a:tcPr marL="9525" marR="9525" marT="9525"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ctr" fontAlgn="b"/>
                      <a:endParaRPr lang="en-IN" sz="1600" b="0" i="0" u="none" strike="noStrike" dirty="0">
                        <a:solidFill>
                          <a:srgbClr val="000000"/>
                        </a:solidFill>
                        <a:effectLst/>
                        <a:latin typeface="Cambria Math" panose="02040503050406030204" pitchFamily="18" charset="0"/>
                        <a:ea typeface="Cambria Math" panose="02040503050406030204" pitchFamily="18" charset="0"/>
                      </a:endParaRPr>
                    </a:p>
                  </a:txBody>
                  <a:tcPr marL="9525" marR="9525" marT="9525"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144959.91</a:t>
                      </a:r>
                    </a:p>
                  </a:txBody>
                  <a:tcPr marL="9525" marR="9525" marT="9525"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extLst>
                  <a:ext uri="{0D108BD9-81ED-4DB2-BD59-A6C34878D82A}">
                    <a16:rowId xmlns:a16="http://schemas.microsoft.com/office/drawing/2014/main" val="1930451984"/>
                  </a:ext>
                </a:extLst>
              </a:tr>
              <a:tr h="398359">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1917 Grand Touring Sedan</a:t>
                      </a:r>
                    </a:p>
                  </a:txBody>
                  <a:tcPr marL="9525" marR="9525" marT="9525"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ctr" fontAlgn="b"/>
                      <a:endParaRPr lang="en-IN" sz="1600" b="0" i="0" u="none" strike="noStrike" dirty="0">
                        <a:solidFill>
                          <a:srgbClr val="000000"/>
                        </a:solidFill>
                        <a:effectLst/>
                        <a:latin typeface="Cambria Math" panose="02040503050406030204" pitchFamily="18" charset="0"/>
                        <a:ea typeface="Cambria Math" panose="02040503050406030204" pitchFamily="18" charset="0"/>
                      </a:endParaRPr>
                    </a:p>
                  </a:txBody>
                  <a:tcPr marL="9525" marR="9525" marT="9525"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137322.6</a:t>
                      </a:r>
                    </a:p>
                  </a:txBody>
                  <a:tcPr marL="9525" marR="9525" marT="9525"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extLst>
                  <a:ext uri="{0D108BD9-81ED-4DB2-BD59-A6C34878D82A}">
                    <a16:rowId xmlns:a16="http://schemas.microsoft.com/office/drawing/2014/main" val="3060130073"/>
                  </a:ext>
                </a:extLst>
              </a:tr>
              <a:tr h="398359">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2002 Suzuki XREO</a:t>
                      </a:r>
                    </a:p>
                  </a:txBody>
                  <a:tcPr marL="9525" marR="9525" marT="9525"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ctr" fontAlgn="b"/>
                      <a:endParaRPr lang="en-IN" sz="1600" b="0" i="0" u="none" strike="noStrike" dirty="0">
                        <a:solidFill>
                          <a:srgbClr val="000000"/>
                        </a:solidFill>
                        <a:effectLst/>
                        <a:latin typeface="Cambria Math" panose="02040503050406030204" pitchFamily="18" charset="0"/>
                        <a:ea typeface="Cambria Math" panose="02040503050406030204" pitchFamily="18" charset="0"/>
                      </a:endParaRPr>
                    </a:p>
                  </a:txBody>
                  <a:tcPr marL="9525" marR="9525" marT="9525"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135767.03</a:t>
                      </a:r>
                    </a:p>
                  </a:txBody>
                  <a:tcPr marL="9525" marR="9525" marT="9525"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extLst>
                  <a:ext uri="{0D108BD9-81ED-4DB2-BD59-A6C34878D82A}">
                    <a16:rowId xmlns:a16="http://schemas.microsoft.com/office/drawing/2014/main" val="2970026905"/>
                  </a:ext>
                </a:extLst>
              </a:tr>
              <a:tr h="398359">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1956 Porsche 356A Coupe</a:t>
                      </a:r>
                    </a:p>
                  </a:txBody>
                  <a:tcPr marL="9525" marR="9525" marT="9525"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ctr" fontAlgn="b"/>
                      <a:endParaRPr lang="en-IN" sz="1600" b="0" i="0" u="none" strike="noStrike" dirty="0">
                        <a:solidFill>
                          <a:srgbClr val="000000"/>
                        </a:solidFill>
                        <a:effectLst/>
                        <a:latin typeface="Cambria Math" panose="02040503050406030204" pitchFamily="18" charset="0"/>
                        <a:ea typeface="Cambria Math" panose="02040503050406030204" pitchFamily="18" charset="0"/>
                      </a:endParaRPr>
                    </a:p>
                  </a:txBody>
                  <a:tcPr marL="9525" marR="9525" marT="9525"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134240.71</a:t>
                      </a:r>
                    </a:p>
                  </a:txBody>
                  <a:tcPr marL="9525" marR="9525" marT="9525"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extLst>
                  <a:ext uri="{0D108BD9-81ED-4DB2-BD59-A6C34878D82A}">
                    <a16:rowId xmlns:a16="http://schemas.microsoft.com/office/drawing/2014/main" val="382954928"/>
                  </a:ext>
                </a:extLst>
              </a:tr>
            </a:tbl>
          </a:graphicData>
        </a:graphic>
      </p:graphicFrame>
      <p:graphicFrame>
        <p:nvGraphicFramePr>
          <p:cNvPr id="12" name="Content Placeholder 11">
            <a:extLst>
              <a:ext uri="{FF2B5EF4-FFF2-40B4-BE49-F238E27FC236}">
                <a16:creationId xmlns:a16="http://schemas.microsoft.com/office/drawing/2014/main" id="{917B84C8-75F8-466A-836D-FFC263316E7F}"/>
              </a:ext>
            </a:extLst>
          </p:cNvPr>
          <p:cNvGraphicFramePr>
            <a:graphicFrameLocks noGrp="1"/>
          </p:cNvGraphicFramePr>
          <p:nvPr>
            <p:ph sz="quarter" idx="14"/>
            <p:extLst>
              <p:ext uri="{D42A27DB-BD31-4B8C-83A1-F6EECF244321}">
                <p14:modId xmlns:p14="http://schemas.microsoft.com/office/powerpoint/2010/main" val="2621538249"/>
              </p:ext>
            </p:extLst>
          </p:nvPr>
        </p:nvGraphicFramePr>
        <p:xfrm>
          <a:off x="5922395" y="695646"/>
          <a:ext cx="5739517" cy="4882102"/>
        </p:xfrm>
        <a:graphic>
          <a:graphicData uri="http://schemas.openxmlformats.org/drawingml/2006/table">
            <a:tbl>
              <a:tblPr/>
              <a:tblGrid>
                <a:gridCol w="47256">
                  <a:extLst>
                    <a:ext uri="{9D8B030D-6E8A-4147-A177-3AD203B41FA5}">
                      <a16:colId xmlns:a16="http://schemas.microsoft.com/office/drawing/2014/main" val="3614733124"/>
                    </a:ext>
                  </a:extLst>
                </a:gridCol>
                <a:gridCol w="3872496">
                  <a:extLst>
                    <a:ext uri="{9D8B030D-6E8A-4147-A177-3AD203B41FA5}">
                      <a16:colId xmlns:a16="http://schemas.microsoft.com/office/drawing/2014/main" val="2255869468"/>
                    </a:ext>
                  </a:extLst>
                </a:gridCol>
                <a:gridCol w="1819765">
                  <a:extLst>
                    <a:ext uri="{9D8B030D-6E8A-4147-A177-3AD203B41FA5}">
                      <a16:colId xmlns:a16="http://schemas.microsoft.com/office/drawing/2014/main" val="33048535"/>
                    </a:ext>
                  </a:extLst>
                </a:gridCol>
              </a:tblGrid>
              <a:tr h="430789">
                <a:tc gridSpan="3">
                  <a:txBody>
                    <a:bodyPr/>
                    <a:lstStyle/>
                    <a:p>
                      <a:pPr algn="ctr" fontAlgn="b"/>
                      <a:r>
                        <a:rPr lang="en-IN" sz="1800" b="1" i="0" u="none" strike="noStrike" dirty="0">
                          <a:solidFill>
                            <a:schemeClr val="tx1"/>
                          </a:solidFill>
                          <a:effectLst/>
                          <a:latin typeface="Cambria Math" panose="02040503050406030204" pitchFamily="18" charset="0"/>
                          <a:ea typeface="Cambria Math" panose="02040503050406030204" pitchFamily="18" charset="0"/>
                        </a:rPr>
                        <a:t>Top 10 products customers preferred</a:t>
                      </a:r>
                    </a:p>
                  </a:txBody>
                  <a:tcPr marL="7840" marR="7840" marT="7840" marB="0" anchor="b">
                    <a:lnL>
                      <a:noFill/>
                    </a:lnL>
                    <a:lnR>
                      <a:noFill/>
                    </a:lnR>
                    <a:lnT>
                      <a:noFill/>
                    </a:lnT>
                    <a:lnB w="6350" cap="flat" cmpd="sng" algn="ctr">
                      <a:solidFill>
                        <a:srgbClr val="70AD47"/>
                      </a:solidFill>
                      <a:prstDash val="solid"/>
                      <a:round/>
                      <a:headEnd type="none" w="med" len="med"/>
                      <a:tailEnd type="none" w="med" len="med"/>
                    </a:lnB>
                  </a:tcPr>
                </a:tc>
                <a:tc hMerge="1">
                  <a:txBody>
                    <a:bodyPr/>
                    <a:lstStyle/>
                    <a:p>
                      <a:endParaRPr lang="en-IN"/>
                    </a:p>
                  </a:txBody>
                  <a:tcPr/>
                </a:tc>
                <a:tc hMerge="1">
                  <a:txBody>
                    <a:bodyPr/>
                    <a:lstStyle/>
                    <a:p>
                      <a:endParaRPr lang="en-IN"/>
                    </a:p>
                  </a:txBody>
                  <a:tcPr/>
                </a:tc>
                <a:extLst>
                  <a:ext uri="{0D108BD9-81ED-4DB2-BD59-A6C34878D82A}">
                    <a16:rowId xmlns:a16="http://schemas.microsoft.com/office/drawing/2014/main" val="3801679368"/>
                  </a:ext>
                </a:extLst>
              </a:tr>
              <a:tr h="357808">
                <a:tc>
                  <a:txBody>
                    <a:bodyPr/>
                    <a:lstStyle/>
                    <a:p>
                      <a:pPr algn="ctr" fontAlgn="b"/>
                      <a:endParaRPr lang="en-IN" sz="1600" b="1" i="0" u="none" strike="noStrike" dirty="0">
                        <a:solidFill>
                          <a:srgbClr val="000000"/>
                        </a:solidFill>
                        <a:effectLst/>
                        <a:latin typeface="Cambria Math" panose="02040503050406030204" pitchFamily="18" charset="0"/>
                        <a:ea typeface="Cambria Math" panose="02040503050406030204" pitchFamily="18" charset="0"/>
                      </a:endParaRPr>
                    </a:p>
                  </a:txBody>
                  <a:tcPr marL="7840" marR="7840" marT="784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ctr" fontAlgn="b"/>
                      <a:r>
                        <a:rPr lang="en-IN" sz="1600" b="1" i="0" u="none" strike="noStrike">
                          <a:solidFill>
                            <a:srgbClr val="000000"/>
                          </a:solidFill>
                          <a:effectLst/>
                          <a:latin typeface="Cambria Math" panose="02040503050406030204" pitchFamily="18" charset="0"/>
                          <a:ea typeface="Cambria Math" panose="02040503050406030204" pitchFamily="18" charset="0"/>
                        </a:rPr>
                        <a:t>productName</a:t>
                      </a:r>
                    </a:p>
                  </a:txBody>
                  <a:tcPr marL="7840" marR="7840" marT="784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ctr" fontAlgn="b"/>
                      <a:r>
                        <a:rPr lang="en-IN" sz="1600" b="1" i="0" u="none" strike="noStrike">
                          <a:solidFill>
                            <a:srgbClr val="000000"/>
                          </a:solidFill>
                          <a:effectLst/>
                          <a:latin typeface="Cambria Math" panose="02040503050406030204" pitchFamily="18" charset="0"/>
                          <a:ea typeface="Cambria Math" panose="02040503050406030204" pitchFamily="18" charset="0"/>
                        </a:rPr>
                        <a:t>No_Of_customers</a:t>
                      </a:r>
                    </a:p>
                  </a:txBody>
                  <a:tcPr marL="7840" marR="7840" marT="784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extLst>
                  <a:ext uri="{0D108BD9-81ED-4DB2-BD59-A6C34878D82A}">
                    <a16:rowId xmlns:a16="http://schemas.microsoft.com/office/drawing/2014/main" val="954371700"/>
                  </a:ext>
                </a:extLst>
              </a:tr>
              <a:tr h="410818">
                <a:tc>
                  <a:txBody>
                    <a:bodyPr/>
                    <a:lstStyle/>
                    <a:p>
                      <a:pPr algn="ctr" fontAlgn="b"/>
                      <a:endParaRPr lang="en-IN" sz="1600" b="0" i="0" u="none" strike="noStrike" dirty="0">
                        <a:solidFill>
                          <a:srgbClr val="000000"/>
                        </a:solidFill>
                        <a:effectLst/>
                        <a:latin typeface="Cambria Math" panose="02040503050406030204" pitchFamily="18" charset="0"/>
                        <a:ea typeface="Cambria Math" panose="02040503050406030204" pitchFamily="18" charset="0"/>
                      </a:endParaRPr>
                    </a:p>
                  </a:txBody>
                  <a:tcPr marL="7840" marR="7840" marT="784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A9D08E"/>
                    </a:solidFill>
                  </a:tcPr>
                </a:tc>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1992 Ferrari 360 Spider red</a:t>
                      </a:r>
                    </a:p>
                  </a:txBody>
                  <a:tcPr marL="7840" marR="7840" marT="784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A9D08E"/>
                    </a:solidFill>
                  </a:tcPr>
                </a:tc>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53</a:t>
                      </a:r>
                    </a:p>
                  </a:txBody>
                  <a:tcPr marL="7840" marR="7840" marT="784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A9D08E"/>
                    </a:solidFill>
                  </a:tcPr>
                </a:tc>
                <a:extLst>
                  <a:ext uri="{0D108BD9-81ED-4DB2-BD59-A6C34878D82A}">
                    <a16:rowId xmlns:a16="http://schemas.microsoft.com/office/drawing/2014/main" val="2887195049"/>
                  </a:ext>
                </a:extLst>
              </a:tr>
              <a:tr h="410817">
                <a:tc>
                  <a:txBody>
                    <a:bodyPr/>
                    <a:lstStyle/>
                    <a:p>
                      <a:pPr algn="ctr" fontAlgn="b"/>
                      <a:endParaRPr lang="en-IN" sz="1600" b="0" i="0" u="none" strike="noStrike" dirty="0">
                        <a:solidFill>
                          <a:srgbClr val="000000"/>
                        </a:solidFill>
                        <a:effectLst/>
                        <a:latin typeface="Cambria Math" panose="02040503050406030204" pitchFamily="18" charset="0"/>
                        <a:ea typeface="Cambria Math" panose="02040503050406030204" pitchFamily="18" charset="0"/>
                      </a:endParaRPr>
                    </a:p>
                  </a:txBody>
                  <a:tcPr marL="7840" marR="7840" marT="784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ctr" fontAlgn="b"/>
                      <a:r>
                        <a:rPr lang="pt-BR" sz="1600" b="0" i="0" u="none" strike="noStrike" dirty="0">
                          <a:solidFill>
                            <a:srgbClr val="000000"/>
                          </a:solidFill>
                          <a:effectLst/>
                          <a:latin typeface="Cambria Math" panose="02040503050406030204" pitchFamily="18" charset="0"/>
                          <a:ea typeface="Cambria Math" panose="02040503050406030204" pitchFamily="18" charset="0"/>
                        </a:rPr>
                        <a:t>1997 BMW R 1100 S</a:t>
                      </a:r>
                    </a:p>
                  </a:txBody>
                  <a:tcPr marL="7840" marR="7840" marT="784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28</a:t>
                      </a:r>
                    </a:p>
                  </a:txBody>
                  <a:tcPr marL="7840" marR="7840" marT="784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extLst>
                  <a:ext uri="{0D108BD9-81ED-4DB2-BD59-A6C34878D82A}">
                    <a16:rowId xmlns:a16="http://schemas.microsoft.com/office/drawing/2014/main" val="289181084"/>
                  </a:ext>
                </a:extLst>
              </a:tr>
              <a:tr h="397565">
                <a:tc>
                  <a:txBody>
                    <a:bodyPr/>
                    <a:lstStyle/>
                    <a:p>
                      <a:pPr algn="ctr" fontAlgn="b"/>
                      <a:endParaRPr lang="en-IN" sz="1600" b="0" i="0" u="none" strike="noStrike" dirty="0">
                        <a:solidFill>
                          <a:srgbClr val="000000"/>
                        </a:solidFill>
                        <a:effectLst/>
                        <a:latin typeface="Cambria Math" panose="02040503050406030204" pitchFamily="18" charset="0"/>
                        <a:ea typeface="Cambria Math" panose="02040503050406030204" pitchFamily="18" charset="0"/>
                      </a:endParaRPr>
                    </a:p>
                  </a:txBody>
                  <a:tcPr marL="7840" marR="7840" marT="784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1937 Lincoln </a:t>
                      </a:r>
                      <a:r>
                        <a:rPr lang="en-IN" sz="1600" b="0" i="0" u="none" strike="noStrike" dirty="0" err="1">
                          <a:solidFill>
                            <a:srgbClr val="000000"/>
                          </a:solidFill>
                          <a:effectLst/>
                          <a:latin typeface="Cambria Math" panose="02040503050406030204" pitchFamily="18" charset="0"/>
                          <a:ea typeface="Cambria Math" panose="02040503050406030204" pitchFamily="18" charset="0"/>
                        </a:rPr>
                        <a:t>Berline</a:t>
                      </a:r>
                      <a:endParaRPr lang="en-IN" sz="1600" b="0" i="0" u="none" strike="noStrike" dirty="0">
                        <a:solidFill>
                          <a:srgbClr val="000000"/>
                        </a:solidFill>
                        <a:effectLst/>
                        <a:latin typeface="Cambria Math" panose="02040503050406030204" pitchFamily="18" charset="0"/>
                        <a:ea typeface="Cambria Math" panose="02040503050406030204" pitchFamily="18" charset="0"/>
                      </a:endParaRPr>
                    </a:p>
                  </a:txBody>
                  <a:tcPr marL="7840" marR="7840" marT="784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28</a:t>
                      </a:r>
                    </a:p>
                  </a:txBody>
                  <a:tcPr marL="7840" marR="7840" marT="784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extLst>
                  <a:ext uri="{0D108BD9-81ED-4DB2-BD59-A6C34878D82A}">
                    <a16:rowId xmlns:a16="http://schemas.microsoft.com/office/drawing/2014/main" val="3911206745"/>
                  </a:ext>
                </a:extLst>
              </a:tr>
              <a:tr h="477079">
                <a:tc>
                  <a:txBody>
                    <a:bodyPr/>
                    <a:lstStyle/>
                    <a:p>
                      <a:pPr algn="ctr" fontAlgn="b"/>
                      <a:endParaRPr lang="en-IN" sz="1600" b="0" i="0" u="none" strike="noStrike" dirty="0">
                        <a:solidFill>
                          <a:srgbClr val="000000"/>
                        </a:solidFill>
                        <a:effectLst/>
                        <a:latin typeface="Cambria Math" panose="02040503050406030204" pitchFamily="18" charset="0"/>
                        <a:ea typeface="Cambria Math" panose="02040503050406030204" pitchFamily="18" charset="0"/>
                      </a:endParaRPr>
                    </a:p>
                  </a:txBody>
                  <a:tcPr marL="7840" marR="7840" marT="784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A9D08E"/>
                    </a:solidFill>
                  </a:tcPr>
                </a:tc>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2003 Harley-Davidson Eagle Drag Bike</a:t>
                      </a:r>
                    </a:p>
                  </a:txBody>
                  <a:tcPr marL="7840" marR="7840" marT="784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A9D08E"/>
                    </a:solidFill>
                  </a:tcPr>
                </a:tc>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28</a:t>
                      </a:r>
                    </a:p>
                  </a:txBody>
                  <a:tcPr marL="7840" marR="7840" marT="784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A9D08E"/>
                    </a:solidFill>
                  </a:tcPr>
                </a:tc>
                <a:extLst>
                  <a:ext uri="{0D108BD9-81ED-4DB2-BD59-A6C34878D82A}">
                    <a16:rowId xmlns:a16="http://schemas.microsoft.com/office/drawing/2014/main" val="558130508"/>
                  </a:ext>
                </a:extLst>
              </a:tr>
              <a:tr h="410817">
                <a:tc>
                  <a:txBody>
                    <a:bodyPr/>
                    <a:lstStyle/>
                    <a:p>
                      <a:pPr algn="ctr" fontAlgn="b"/>
                      <a:endParaRPr lang="en-IN" sz="1600" b="0" i="0" u="none" strike="noStrike" dirty="0">
                        <a:solidFill>
                          <a:srgbClr val="000000"/>
                        </a:solidFill>
                        <a:effectLst/>
                        <a:latin typeface="Cambria Math" panose="02040503050406030204" pitchFamily="18" charset="0"/>
                        <a:ea typeface="Cambria Math" panose="02040503050406030204" pitchFamily="18" charset="0"/>
                      </a:endParaRPr>
                    </a:p>
                  </a:txBody>
                  <a:tcPr marL="7840" marR="7840" marT="784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1996 Moto </a:t>
                      </a:r>
                      <a:r>
                        <a:rPr lang="en-IN" sz="1600" b="0" i="0" u="none" strike="noStrike" dirty="0" err="1">
                          <a:solidFill>
                            <a:srgbClr val="000000"/>
                          </a:solidFill>
                          <a:effectLst/>
                          <a:latin typeface="Cambria Math" panose="02040503050406030204" pitchFamily="18" charset="0"/>
                          <a:ea typeface="Cambria Math" panose="02040503050406030204" pitchFamily="18" charset="0"/>
                        </a:rPr>
                        <a:t>Guzzi</a:t>
                      </a:r>
                      <a:r>
                        <a:rPr lang="en-IN" sz="1600" b="0" i="0" u="none" strike="noStrike" dirty="0">
                          <a:solidFill>
                            <a:srgbClr val="000000"/>
                          </a:solidFill>
                          <a:effectLst/>
                          <a:latin typeface="Cambria Math" panose="02040503050406030204" pitchFamily="18" charset="0"/>
                          <a:ea typeface="Cambria Math" panose="02040503050406030204" pitchFamily="18" charset="0"/>
                        </a:rPr>
                        <a:t> 1100i</a:t>
                      </a:r>
                    </a:p>
                  </a:txBody>
                  <a:tcPr marL="7840" marR="7840" marT="784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28</a:t>
                      </a:r>
                    </a:p>
                  </a:txBody>
                  <a:tcPr marL="7840" marR="7840" marT="784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extLst>
                  <a:ext uri="{0D108BD9-81ED-4DB2-BD59-A6C34878D82A}">
                    <a16:rowId xmlns:a16="http://schemas.microsoft.com/office/drawing/2014/main" val="1808140410"/>
                  </a:ext>
                </a:extLst>
              </a:tr>
              <a:tr h="397565">
                <a:tc>
                  <a:txBody>
                    <a:bodyPr/>
                    <a:lstStyle/>
                    <a:p>
                      <a:pPr algn="ctr" fontAlgn="b"/>
                      <a:endParaRPr lang="en-IN" sz="1600" b="0" i="0" u="none" strike="noStrike">
                        <a:solidFill>
                          <a:srgbClr val="000000"/>
                        </a:solidFill>
                        <a:effectLst/>
                        <a:latin typeface="Cambria Math" panose="02040503050406030204" pitchFamily="18" charset="0"/>
                        <a:ea typeface="Cambria Math" panose="02040503050406030204" pitchFamily="18" charset="0"/>
                      </a:endParaRPr>
                    </a:p>
                  </a:txBody>
                  <a:tcPr marL="7840" marR="7840" marT="784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1936 Harley Davidson El Knucklehead</a:t>
                      </a:r>
                    </a:p>
                  </a:txBody>
                  <a:tcPr marL="7840" marR="7840" marT="784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28</a:t>
                      </a:r>
                    </a:p>
                  </a:txBody>
                  <a:tcPr marL="7840" marR="7840" marT="784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extLst>
                  <a:ext uri="{0D108BD9-81ED-4DB2-BD59-A6C34878D82A}">
                    <a16:rowId xmlns:a16="http://schemas.microsoft.com/office/drawing/2014/main" val="2725385804"/>
                  </a:ext>
                </a:extLst>
              </a:tr>
              <a:tr h="384313">
                <a:tc>
                  <a:txBody>
                    <a:bodyPr/>
                    <a:lstStyle/>
                    <a:p>
                      <a:pPr algn="ctr" fontAlgn="b"/>
                      <a:endParaRPr lang="en-IN" sz="1600" b="0" i="0" u="none" strike="noStrike" dirty="0">
                        <a:solidFill>
                          <a:srgbClr val="000000"/>
                        </a:solidFill>
                        <a:effectLst/>
                        <a:latin typeface="Cambria Math" panose="02040503050406030204" pitchFamily="18" charset="0"/>
                        <a:ea typeface="Cambria Math" panose="02040503050406030204" pitchFamily="18" charset="0"/>
                      </a:endParaRPr>
                    </a:p>
                  </a:txBody>
                  <a:tcPr marL="7840" marR="7840" marT="784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1938 Cadillac V-16 Presidential Limousine</a:t>
                      </a:r>
                    </a:p>
                  </a:txBody>
                  <a:tcPr marL="7840" marR="7840" marT="784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28</a:t>
                      </a:r>
                    </a:p>
                  </a:txBody>
                  <a:tcPr marL="7840" marR="7840" marT="784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extLst>
                  <a:ext uri="{0D108BD9-81ED-4DB2-BD59-A6C34878D82A}">
                    <a16:rowId xmlns:a16="http://schemas.microsoft.com/office/drawing/2014/main" val="1829096327"/>
                  </a:ext>
                </a:extLst>
              </a:tr>
              <a:tr h="397566">
                <a:tc>
                  <a:txBody>
                    <a:bodyPr/>
                    <a:lstStyle/>
                    <a:p>
                      <a:pPr algn="ctr" fontAlgn="b"/>
                      <a:endParaRPr lang="en-IN" sz="1600" b="0" i="0" u="none" strike="noStrike" dirty="0">
                        <a:solidFill>
                          <a:srgbClr val="000000"/>
                        </a:solidFill>
                        <a:effectLst/>
                        <a:latin typeface="Cambria Math" panose="02040503050406030204" pitchFamily="18" charset="0"/>
                        <a:ea typeface="Cambria Math" panose="02040503050406030204" pitchFamily="18" charset="0"/>
                      </a:endParaRPr>
                    </a:p>
                  </a:txBody>
                  <a:tcPr marL="7840" marR="7840" marT="784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HMS Bounty</a:t>
                      </a:r>
                    </a:p>
                  </a:txBody>
                  <a:tcPr marL="7840" marR="7840" marT="784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28</a:t>
                      </a:r>
                    </a:p>
                  </a:txBody>
                  <a:tcPr marL="7840" marR="7840" marT="784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extLst>
                  <a:ext uri="{0D108BD9-81ED-4DB2-BD59-A6C34878D82A}">
                    <a16:rowId xmlns:a16="http://schemas.microsoft.com/office/drawing/2014/main" val="529035979"/>
                  </a:ext>
                </a:extLst>
              </a:tr>
              <a:tr h="384313">
                <a:tc>
                  <a:txBody>
                    <a:bodyPr/>
                    <a:lstStyle/>
                    <a:p>
                      <a:pPr algn="ctr" fontAlgn="b"/>
                      <a:endParaRPr lang="en-IN" sz="1600" b="0" i="0" u="none" strike="noStrike" dirty="0">
                        <a:solidFill>
                          <a:srgbClr val="000000"/>
                        </a:solidFill>
                        <a:effectLst/>
                        <a:latin typeface="Cambria Math" panose="02040503050406030204" pitchFamily="18" charset="0"/>
                        <a:ea typeface="Cambria Math" panose="02040503050406030204" pitchFamily="18" charset="0"/>
                      </a:endParaRPr>
                    </a:p>
                  </a:txBody>
                  <a:tcPr marL="7840" marR="7840" marT="784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P-51-D Mustang</a:t>
                      </a:r>
                    </a:p>
                  </a:txBody>
                  <a:tcPr marL="7840" marR="7840" marT="784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28</a:t>
                      </a:r>
                    </a:p>
                  </a:txBody>
                  <a:tcPr marL="7840" marR="7840" marT="784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extLst>
                  <a:ext uri="{0D108BD9-81ED-4DB2-BD59-A6C34878D82A}">
                    <a16:rowId xmlns:a16="http://schemas.microsoft.com/office/drawing/2014/main" val="1883316087"/>
                  </a:ext>
                </a:extLst>
              </a:tr>
              <a:tr h="422652">
                <a:tc>
                  <a:txBody>
                    <a:bodyPr/>
                    <a:lstStyle/>
                    <a:p>
                      <a:pPr algn="ctr" fontAlgn="b"/>
                      <a:endParaRPr lang="en-IN" sz="1600" b="0" i="0" u="none" strike="noStrike" dirty="0">
                        <a:solidFill>
                          <a:srgbClr val="000000"/>
                        </a:solidFill>
                        <a:effectLst/>
                        <a:latin typeface="Cambria Math" panose="02040503050406030204" pitchFamily="18" charset="0"/>
                        <a:ea typeface="Cambria Math" panose="02040503050406030204" pitchFamily="18" charset="0"/>
                      </a:endParaRPr>
                    </a:p>
                  </a:txBody>
                  <a:tcPr marL="7840" marR="7840" marT="784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ctr" fontAlgn="b"/>
                      <a:r>
                        <a:rPr lang="fr-FR" sz="1600" b="0" i="0" u="none" strike="noStrike" dirty="0">
                          <a:solidFill>
                            <a:srgbClr val="000000"/>
                          </a:solidFill>
                          <a:effectLst/>
                          <a:latin typeface="Cambria Math" panose="02040503050406030204" pitchFamily="18" charset="0"/>
                          <a:ea typeface="Cambria Math" panose="02040503050406030204" pitchFamily="18" charset="0"/>
                        </a:rPr>
                        <a:t>1932 Model A Ford J-Coupe</a:t>
                      </a:r>
                    </a:p>
                  </a:txBody>
                  <a:tcPr marL="7840" marR="7840" marT="784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28</a:t>
                      </a:r>
                    </a:p>
                  </a:txBody>
                  <a:tcPr marL="7840" marR="7840" marT="7840"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extLst>
                  <a:ext uri="{0D108BD9-81ED-4DB2-BD59-A6C34878D82A}">
                    <a16:rowId xmlns:a16="http://schemas.microsoft.com/office/drawing/2014/main" val="4183134452"/>
                  </a:ext>
                </a:extLst>
              </a:tr>
            </a:tbl>
          </a:graphicData>
        </a:graphic>
      </p:graphicFrame>
    </p:spTree>
    <p:extLst>
      <p:ext uri="{BB962C8B-B14F-4D97-AF65-F5344CB8AC3E}">
        <p14:creationId xmlns:p14="http://schemas.microsoft.com/office/powerpoint/2010/main" val="41680614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64FF1-A966-4E75-B9A5-FFC566DE2E88}"/>
              </a:ext>
            </a:extLst>
          </p:cNvPr>
          <p:cNvSpPr>
            <a:spLocks noGrp="1"/>
          </p:cNvSpPr>
          <p:nvPr>
            <p:ph type="title"/>
          </p:nvPr>
        </p:nvSpPr>
        <p:spPr>
          <a:xfrm>
            <a:off x="821772" y="362172"/>
            <a:ext cx="10396882" cy="397565"/>
          </a:xfrm>
        </p:spPr>
        <p:txBody>
          <a:bodyPr>
            <a:noAutofit/>
          </a:bodyPr>
          <a:lstStyle/>
          <a:p>
            <a:r>
              <a:rPr lang="en-IN" sz="2000" b="1" cap="none" dirty="0">
                <a:solidFill>
                  <a:schemeClr val="accent5">
                    <a:lumMod val="50000"/>
                  </a:schemeClr>
                </a:solidFill>
                <a:latin typeface="Cambria Math" panose="02040503050406030204" pitchFamily="18" charset="0"/>
                <a:ea typeface="Cambria Math" panose="02040503050406030204" pitchFamily="18" charset="0"/>
              </a:rPr>
              <a:t>Products with low stock compared to orders received:</a:t>
            </a:r>
          </a:p>
        </p:txBody>
      </p:sp>
      <p:graphicFrame>
        <p:nvGraphicFramePr>
          <p:cNvPr id="4" name="Content Placeholder 3">
            <a:extLst>
              <a:ext uri="{FF2B5EF4-FFF2-40B4-BE49-F238E27FC236}">
                <a16:creationId xmlns:a16="http://schemas.microsoft.com/office/drawing/2014/main" id="{9B891280-E4A0-4E29-935A-620BE5E844BB}"/>
              </a:ext>
            </a:extLst>
          </p:cNvPr>
          <p:cNvGraphicFramePr>
            <a:graphicFrameLocks noGrp="1"/>
          </p:cNvGraphicFramePr>
          <p:nvPr>
            <p:ph sz="quarter" idx="13"/>
            <p:extLst>
              <p:ext uri="{D42A27DB-BD31-4B8C-83A1-F6EECF244321}">
                <p14:modId xmlns:p14="http://schemas.microsoft.com/office/powerpoint/2010/main" val="2556431533"/>
              </p:ext>
            </p:extLst>
          </p:nvPr>
        </p:nvGraphicFramePr>
        <p:xfrm>
          <a:off x="683315" y="849214"/>
          <a:ext cx="10535339" cy="2284925"/>
        </p:xfrm>
        <a:graphic>
          <a:graphicData uri="http://schemas.openxmlformats.org/drawingml/2006/table">
            <a:tbl>
              <a:tblPr/>
              <a:tblGrid>
                <a:gridCol w="2672325">
                  <a:extLst>
                    <a:ext uri="{9D8B030D-6E8A-4147-A177-3AD203B41FA5}">
                      <a16:colId xmlns:a16="http://schemas.microsoft.com/office/drawing/2014/main" val="1693733620"/>
                    </a:ext>
                  </a:extLst>
                </a:gridCol>
                <a:gridCol w="1026408">
                  <a:extLst>
                    <a:ext uri="{9D8B030D-6E8A-4147-A177-3AD203B41FA5}">
                      <a16:colId xmlns:a16="http://schemas.microsoft.com/office/drawing/2014/main" val="1773191513"/>
                    </a:ext>
                  </a:extLst>
                </a:gridCol>
                <a:gridCol w="1041071">
                  <a:extLst>
                    <a:ext uri="{9D8B030D-6E8A-4147-A177-3AD203B41FA5}">
                      <a16:colId xmlns:a16="http://schemas.microsoft.com/office/drawing/2014/main" val="1786862909"/>
                    </a:ext>
                  </a:extLst>
                </a:gridCol>
                <a:gridCol w="1129048">
                  <a:extLst>
                    <a:ext uri="{9D8B030D-6E8A-4147-A177-3AD203B41FA5}">
                      <a16:colId xmlns:a16="http://schemas.microsoft.com/office/drawing/2014/main" val="4207081423"/>
                    </a:ext>
                  </a:extLst>
                </a:gridCol>
                <a:gridCol w="1176702">
                  <a:extLst>
                    <a:ext uri="{9D8B030D-6E8A-4147-A177-3AD203B41FA5}">
                      <a16:colId xmlns:a16="http://schemas.microsoft.com/office/drawing/2014/main" val="1121459182"/>
                    </a:ext>
                  </a:extLst>
                </a:gridCol>
                <a:gridCol w="1289925">
                  <a:extLst>
                    <a:ext uri="{9D8B030D-6E8A-4147-A177-3AD203B41FA5}">
                      <a16:colId xmlns:a16="http://schemas.microsoft.com/office/drawing/2014/main" val="3699054158"/>
                    </a:ext>
                  </a:extLst>
                </a:gridCol>
                <a:gridCol w="1113183">
                  <a:extLst>
                    <a:ext uri="{9D8B030D-6E8A-4147-A177-3AD203B41FA5}">
                      <a16:colId xmlns:a16="http://schemas.microsoft.com/office/drawing/2014/main" val="1099727629"/>
                    </a:ext>
                  </a:extLst>
                </a:gridCol>
                <a:gridCol w="1086677">
                  <a:extLst>
                    <a:ext uri="{9D8B030D-6E8A-4147-A177-3AD203B41FA5}">
                      <a16:colId xmlns:a16="http://schemas.microsoft.com/office/drawing/2014/main" val="1110320812"/>
                    </a:ext>
                  </a:extLst>
                </a:gridCol>
              </a:tblGrid>
              <a:tr h="363110">
                <a:tc>
                  <a:txBody>
                    <a:bodyPr/>
                    <a:lstStyle/>
                    <a:p>
                      <a:pPr algn="ctr" fontAlgn="b"/>
                      <a:r>
                        <a:rPr lang="en-IN" sz="1800" b="1" i="0" u="none" strike="noStrike" dirty="0">
                          <a:solidFill>
                            <a:srgbClr val="FFFFFF"/>
                          </a:solidFill>
                          <a:effectLst/>
                          <a:latin typeface="Cambria Math" panose="02040503050406030204" pitchFamily="18" charset="0"/>
                          <a:ea typeface="Cambria Math" panose="02040503050406030204" pitchFamily="18" charset="0"/>
                        </a:rPr>
                        <a:t>Product Name</a:t>
                      </a:r>
                    </a:p>
                  </a:txBody>
                  <a:tcPr marL="9525" marR="9525" marT="9525" marB="0" anchor="b">
                    <a:lnL w="6350" cap="flat" cmpd="sng" algn="ctr">
                      <a:solidFill>
                        <a:srgbClr val="70AD47"/>
                      </a:solidFill>
                      <a:prstDash val="solid"/>
                      <a:round/>
                      <a:headEnd type="none" w="med" len="med"/>
                      <a:tailEnd type="none" w="med" len="med"/>
                    </a:lnL>
                    <a:lnR>
                      <a:noFill/>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70AD47"/>
                    </a:solidFill>
                  </a:tcPr>
                </a:tc>
                <a:tc>
                  <a:txBody>
                    <a:bodyPr/>
                    <a:lstStyle/>
                    <a:p>
                      <a:pPr algn="ctr" fontAlgn="b"/>
                      <a:r>
                        <a:rPr lang="en-IN" sz="1800" b="1" i="0" u="none" strike="noStrike" dirty="0">
                          <a:solidFill>
                            <a:srgbClr val="FFFFFF"/>
                          </a:solidFill>
                          <a:effectLst/>
                          <a:latin typeface="Cambria Math" panose="02040503050406030204" pitchFamily="18" charset="0"/>
                          <a:ea typeface="Cambria Math" panose="02040503050406030204" pitchFamily="18" charset="0"/>
                        </a:rPr>
                        <a:t>stock</a:t>
                      </a:r>
                    </a:p>
                  </a:txBody>
                  <a:tcPr marL="9525" marR="9525" marT="9525" marB="0" anchor="b">
                    <a:lnL>
                      <a:noFill/>
                    </a:lnL>
                    <a:lnR>
                      <a:noFill/>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70AD47"/>
                    </a:solidFill>
                  </a:tcPr>
                </a:tc>
                <a:tc>
                  <a:txBody>
                    <a:bodyPr/>
                    <a:lstStyle/>
                    <a:p>
                      <a:pPr algn="ctr" fontAlgn="b"/>
                      <a:r>
                        <a:rPr lang="en-IN" sz="1800" b="1" i="0" u="none" strike="noStrike" dirty="0">
                          <a:solidFill>
                            <a:srgbClr val="FFFFFF"/>
                          </a:solidFill>
                          <a:effectLst/>
                          <a:latin typeface="Cambria Math" panose="02040503050406030204" pitchFamily="18" charset="0"/>
                          <a:ea typeface="Cambria Math" panose="02040503050406030204" pitchFamily="18" charset="0"/>
                        </a:rPr>
                        <a:t>Quantity</a:t>
                      </a:r>
                    </a:p>
                    <a:p>
                      <a:pPr algn="ctr" fontAlgn="b"/>
                      <a:r>
                        <a:rPr lang="en-IN" sz="1800" b="1" i="0" u="none" strike="noStrike" dirty="0">
                          <a:solidFill>
                            <a:srgbClr val="FFFFFF"/>
                          </a:solidFill>
                          <a:effectLst/>
                          <a:latin typeface="Cambria Math" panose="02040503050406030204" pitchFamily="18" charset="0"/>
                          <a:ea typeface="Cambria Math" panose="02040503050406030204" pitchFamily="18" charset="0"/>
                        </a:rPr>
                        <a:t>Ordered</a:t>
                      </a:r>
                    </a:p>
                  </a:txBody>
                  <a:tcPr marL="9525" marR="9525" marT="9525" marB="0" anchor="b">
                    <a:lnL>
                      <a:noFill/>
                    </a:lnL>
                    <a:lnR>
                      <a:noFill/>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70AD47"/>
                    </a:solidFill>
                  </a:tcPr>
                </a:tc>
                <a:tc>
                  <a:txBody>
                    <a:bodyPr/>
                    <a:lstStyle/>
                    <a:p>
                      <a:pPr algn="ctr" fontAlgn="b"/>
                      <a:r>
                        <a:rPr lang="en-IN" sz="1800" b="1" i="0" u="none" strike="noStrike" dirty="0">
                          <a:solidFill>
                            <a:srgbClr val="FFFFFF"/>
                          </a:solidFill>
                          <a:effectLst/>
                          <a:latin typeface="Cambria Math" panose="02040503050406030204" pitchFamily="18" charset="0"/>
                          <a:ea typeface="Cambria Math" panose="02040503050406030204" pitchFamily="18" charset="0"/>
                        </a:rPr>
                        <a:t>Buy Price</a:t>
                      </a:r>
                    </a:p>
                  </a:txBody>
                  <a:tcPr marL="9525" marR="9525" marT="9525" marB="0" anchor="b">
                    <a:lnL>
                      <a:noFill/>
                    </a:lnL>
                    <a:lnR>
                      <a:noFill/>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70AD47"/>
                    </a:solidFill>
                  </a:tcPr>
                </a:tc>
                <a:tc>
                  <a:txBody>
                    <a:bodyPr/>
                    <a:lstStyle/>
                    <a:p>
                      <a:pPr algn="ctr" fontAlgn="b"/>
                      <a:r>
                        <a:rPr lang="en-IN" sz="1800" b="1" i="0" u="none" strike="noStrike" dirty="0">
                          <a:solidFill>
                            <a:srgbClr val="FFFFFF"/>
                          </a:solidFill>
                          <a:effectLst/>
                          <a:latin typeface="Cambria Math" panose="02040503050406030204" pitchFamily="18" charset="0"/>
                          <a:ea typeface="Cambria Math" panose="02040503050406030204" pitchFamily="18" charset="0"/>
                        </a:rPr>
                        <a:t>Average Price</a:t>
                      </a:r>
                    </a:p>
                  </a:txBody>
                  <a:tcPr marL="9525" marR="9525" marT="9525" marB="0" anchor="b">
                    <a:lnL>
                      <a:noFill/>
                    </a:lnL>
                    <a:lnR>
                      <a:noFill/>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70AD47"/>
                    </a:solidFill>
                  </a:tcPr>
                </a:tc>
                <a:tc>
                  <a:txBody>
                    <a:bodyPr/>
                    <a:lstStyle/>
                    <a:p>
                      <a:pPr algn="ctr" fontAlgn="b"/>
                      <a:r>
                        <a:rPr lang="en-IN" sz="1800" b="1" i="0" u="none" strike="noStrike" dirty="0">
                          <a:solidFill>
                            <a:srgbClr val="FFFFFF"/>
                          </a:solidFill>
                          <a:effectLst/>
                          <a:latin typeface="Cambria Math" panose="02040503050406030204" pitchFamily="18" charset="0"/>
                          <a:ea typeface="Cambria Math" panose="02040503050406030204" pitchFamily="18" charset="0"/>
                        </a:rPr>
                        <a:t>Average</a:t>
                      </a:r>
                    </a:p>
                    <a:p>
                      <a:pPr algn="ctr" fontAlgn="b"/>
                      <a:r>
                        <a:rPr lang="en-IN" sz="1800" b="1" i="0" u="none" strike="noStrike" dirty="0">
                          <a:solidFill>
                            <a:srgbClr val="FFFFFF"/>
                          </a:solidFill>
                          <a:effectLst/>
                          <a:latin typeface="Cambria Math" panose="02040503050406030204" pitchFamily="18" charset="0"/>
                          <a:ea typeface="Cambria Math" panose="02040503050406030204" pitchFamily="18" charset="0"/>
                        </a:rPr>
                        <a:t>Profit</a:t>
                      </a:r>
                    </a:p>
                  </a:txBody>
                  <a:tcPr marL="9525" marR="9525" marT="9525" marB="0" anchor="b">
                    <a:lnL>
                      <a:noFill/>
                    </a:lnL>
                    <a:lnR>
                      <a:noFill/>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70AD47"/>
                    </a:solidFill>
                  </a:tcPr>
                </a:tc>
                <a:tc>
                  <a:txBody>
                    <a:bodyPr/>
                    <a:lstStyle/>
                    <a:p>
                      <a:pPr algn="ctr" fontAlgn="b"/>
                      <a:r>
                        <a:rPr lang="en-IN" sz="1800" b="1" i="0" u="none" strike="noStrike" dirty="0">
                          <a:solidFill>
                            <a:srgbClr val="FFFFFF"/>
                          </a:solidFill>
                          <a:effectLst/>
                          <a:latin typeface="Cambria Math" panose="02040503050406030204" pitchFamily="18" charset="0"/>
                          <a:ea typeface="Cambria Math" panose="02040503050406030204" pitchFamily="18" charset="0"/>
                        </a:rPr>
                        <a:t>Perc of ordered to stock</a:t>
                      </a:r>
                    </a:p>
                  </a:txBody>
                  <a:tcPr marL="9525" marR="9525" marT="9525" marB="0" anchor="b">
                    <a:lnL>
                      <a:noFill/>
                    </a:lnL>
                    <a:lnR>
                      <a:noFill/>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70AD47"/>
                    </a:solidFill>
                  </a:tcPr>
                </a:tc>
                <a:tc>
                  <a:txBody>
                    <a:bodyPr/>
                    <a:lstStyle/>
                    <a:p>
                      <a:pPr algn="ctr" fontAlgn="b"/>
                      <a:r>
                        <a:rPr lang="en-IN" sz="1800" b="1" i="0" u="none" strike="noStrike" dirty="0">
                          <a:solidFill>
                            <a:srgbClr val="FFFFFF"/>
                          </a:solidFill>
                          <a:effectLst/>
                          <a:latin typeface="Cambria Math" panose="02040503050406030204" pitchFamily="18" charset="0"/>
                          <a:ea typeface="Cambria Math" panose="02040503050406030204" pitchFamily="18" charset="0"/>
                        </a:rPr>
                        <a:t>perc  of avail</a:t>
                      </a:r>
                    </a:p>
                  </a:txBody>
                  <a:tcPr marL="9525" marR="9525" marT="9525" marB="0" anchor="b">
                    <a:lnL>
                      <a:noFill/>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70AD47"/>
                    </a:solidFill>
                  </a:tcPr>
                </a:tc>
                <a:extLst>
                  <a:ext uri="{0D108BD9-81ED-4DB2-BD59-A6C34878D82A}">
                    <a16:rowId xmlns:a16="http://schemas.microsoft.com/office/drawing/2014/main" val="1792778110"/>
                  </a:ext>
                </a:extLst>
              </a:tr>
              <a:tr h="363110">
                <a:tc>
                  <a:txBody>
                    <a:bodyPr/>
                    <a:lstStyle/>
                    <a:p>
                      <a:pPr algn="ctr" fontAlgn="b"/>
                      <a:r>
                        <a:rPr lang="en-IN" sz="1800" b="0" i="0" u="none" strike="noStrike" dirty="0">
                          <a:solidFill>
                            <a:srgbClr val="000000"/>
                          </a:solidFill>
                          <a:effectLst/>
                          <a:latin typeface="Cambria Math" panose="02040503050406030204" pitchFamily="18" charset="0"/>
                          <a:ea typeface="Cambria Math" panose="02040503050406030204" pitchFamily="18" charset="0"/>
                        </a:rPr>
                        <a:t>1968 Ford Mustang</a:t>
                      </a:r>
                    </a:p>
                  </a:txBody>
                  <a:tcPr marL="9525" marR="9525" marT="9525" marB="0" anchor="b">
                    <a:lnL w="6350" cap="flat" cmpd="sng" algn="ctr">
                      <a:solidFill>
                        <a:srgbClr val="70AD47"/>
                      </a:solidFill>
                      <a:prstDash val="solid"/>
                      <a:round/>
                      <a:headEnd type="none" w="med" len="med"/>
                      <a:tailEnd type="none" w="med" len="med"/>
                    </a:lnL>
                    <a:lnR>
                      <a:noFill/>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chemeClr val="accent2">
                        <a:lumMod val="60000"/>
                        <a:lumOff val="40000"/>
                      </a:schemeClr>
                    </a:solidFill>
                  </a:tcPr>
                </a:tc>
                <a:tc>
                  <a:txBody>
                    <a:bodyPr/>
                    <a:lstStyle/>
                    <a:p>
                      <a:pPr algn="ctr" fontAlgn="b"/>
                      <a:r>
                        <a:rPr lang="en-IN" sz="1800" b="0" i="0" u="none" strike="noStrike" dirty="0">
                          <a:solidFill>
                            <a:srgbClr val="000000"/>
                          </a:solidFill>
                          <a:effectLst/>
                          <a:latin typeface="Cambria Math" panose="02040503050406030204" pitchFamily="18" charset="0"/>
                          <a:ea typeface="Cambria Math" panose="02040503050406030204" pitchFamily="18" charset="0"/>
                        </a:rPr>
                        <a:t>1836</a:t>
                      </a:r>
                    </a:p>
                  </a:txBody>
                  <a:tcPr marL="9525" marR="9525" marT="9525" marB="0" anchor="b">
                    <a:lnL>
                      <a:noFill/>
                    </a:lnL>
                    <a:lnR>
                      <a:noFill/>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chemeClr val="accent2">
                        <a:lumMod val="60000"/>
                        <a:lumOff val="40000"/>
                      </a:schemeClr>
                    </a:solidFill>
                  </a:tcPr>
                </a:tc>
                <a:tc>
                  <a:txBody>
                    <a:bodyPr/>
                    <a:lstStyle/>
                    <a:p>
                      <a:pPr algn="ctr" fontAlgn="b"/>
                      <a:r>
                        <a:rPr lang="en-IN" sz="1800" b="0" i="0" u="none" strike="noStrike" dirty="0">
                          <a:solidFill>
                            <a:srgbClr val="000000"/>
                          </a:solidFill>
                          <a:effectLst/>
                          <a:latin typeface="Cambria Math" panose="02040503050406030204" pitchFamily="18" charset="0"/>
                          <a:ea typeface="Cambria Math" panose="02040503050406030204" pitchFamily="18" charset="0"/>
                        </a:rPr>
                        <a:t>933</a:t>
                      </a:r>
                    </a:p>
                  </a:txBody>
                  <a:tcPr marL="9525" marR="9525" marT="9525" marB="0" anchor="b">
                    <a:lnL>
                      <a:noFill/>
                    </a:lnL>
                    <a:lnR>
                      <a:noFill/>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chemeClr val="accent2">
                        <a:lumMod val="60000"/>
                        <a:lumOff val="40000"/>
                      </a:schemeClr>
                    </a:solidFill>
                  </a:tcPr>
                </a:tc>
                <a:tc>
                  <a:txBody>
                    <a:bodyPr/>
                    <a:lstStyle/>
                    <a:p>
                      <a:pPr algn="ctr" fontAlgn="b"/>
                      <a:r>
                        <a:rPr lang="en-IN" sz="1800" b="0" i="0" u="none" strike="noStrike" dirty="0">
                          <a:solidFill>
                            <a:srgbClr val="000000"/>
                          </a:solidFill>
                          <a:effectLst/>
                          <a:latin typeface="Cambria Math" panose="02040503050406030204" pitchFamily="18" charset="0"/>
                          <a:ea typeface="Cambria Math" panose="02040503050406030204" pitchFamily="18" charset="0"/>
                        </a:rPr>
                        <a:t>95.34</a:t>
                      </a:r>
                    </a:p>
                  </a:txBody>
                  <a:tcPr marL="9525" marR="9525" marT="9525" marB="0" anchor="b">
                    <a:lnL>
                      <a:noFill/>
                    </a:lnL>
                    <a:lnR>
                      <a:noFill/>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chemeClr val="accent2">
                        <a:lumMod val="60000"/>
                        <a:lumOff val="40000"/>
                      </a:schemeClr>
                    </a:solidFill>
                  </a:tcPr>
                </a:tc>
                <a:tc>
                  <a:txBody>
                    <a:bodyPr/>
                    <a:lstStyle/>
                    <a:p>
                      <a:pPr algn="ctr" fontAlgn="b"/>
                      <a:r>
                        <a:rPr lang="en-IN" sz="1800" b="0" i="0" u="none" strike="noStrike" dirty="0">
                          <a:solidFill>
                            <a:srgbClr val="000000"/>
                          </a:solidFill>
                          <a:effectLst/>
                          <a:latin typeface="Cambria Math" panose="02040503050406030204" pitchFamily="18" charset="0"/>
                          <a:ea typeface="Cambria Math" panose="02040503050406030204" pitchFamily="18" charset="0"/>
                        </a:rPr>
                        <a:t>172.45</a:t>
                      </a:r>
                    </a:p>
                  </a:txBody>
                  <a:tcPr marL="9525" marR="9525" marT="9525" marB="0" anchor="b">
                    <a:lnL>
                      <a:noFill/>
                    </a:lnL>
                    <a:lnR>
                      <a:noFill/>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chemeClr val="accent2">
                        <a:lumMod val="60000"/>
                        <a:lumOff val="40000"/>
                      </a:schemeClr>
                    </a:solidFill>
                  </a:tcPr>
                </a:tc>
                <a:tc>
                  <a:txBody>
                    <a:bodyPr/>
                    <a:lstStyle/>
                    <a:p>
                      <a:pPr algn="ctr" fontAlgn="b"/>
                      <a:r>
                        <a:rPr lang="en-IN" sz="1800" b="0" i="0" u="none" strike="noStrike" dirty="0">
                          <a:solidFill>
                            <a:srgbClr val="000000"/>
                          </a:solidFill>
                          <a:effectLst/>
                          <a:latin typeface="Cambria Math" panose="02040503050406030204" pitchFamily="18" charset="0"/>
                          <a:ea typeface="Cambria Math" panose="02040503050406030204" pitchFamily="18" charset="0"/>
                        </a:rPr>
                        <a:t>77.11</a:t>
                      </a:r>
                    </a:p>
                  </a:txBody>
                  <a:tcPr marL="9525" marR="9525" marT="9525" marB="0" anchor="b">
                    <a:lnL>
                      <a:noFill/>
                    </a:lnL>
                    <a:lnR>
                      <a:noFill/>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chemeClr val="accent2">
                        <a:lumMod val="60000"/>
                        <a:lumOff val="40000"/>
                      </a:schemeClr>
                    </a:solidFill>
                  </a:tcPr>
                </a:tc>
                <a:tc>
                  <a:txBody>
                    <a:bodyPr/>
                    <a:lstStyle/>
                    <a:p>
                      <a:pPr algn="ctr" fontAlgn="b"/>
                      <a:r>
                        <a:rPr lang="en-IN" sz="1800" b="0" i="0" u="none" strike="noStrike" dirty="0">
                          <a:solidFill>
                            <a:srgbClr val="000000"/>
                          </a:solidFill>
                          <a:effectLst/>
                          <a:latin typeface="Cambria Math" panose="02040503050406030204" pitchFamily="18" charset="0"/>
                          <a:ea typeface="Cambria Math" panose="02040503050406030204" pitchFamily="18" charset="0"/>
                        </a:rPr>
                        <a:t>50.8%</a:t>
                      </a:r>
                    </a:p>
                  </a:txBody>
                  <a:tcPr marL="9525" marR="9525" marT="9525" marB="0" anchor="b">
                    <a:lnL>
                      <a:noFill/>
                    </a:lnL>
                    <a:lnR>
                      <a:noFill/>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chemeClr val="accent2">
                        <a:lumMod val="60000"/>
                        <a:lumOff val="40000"/>
                      </a:schemeClr>
                    </a:solidFill>
                  </a:tcPr>
                </a:tc>
                <a:tc>
                  <a:txBody>
                    <a:bodyPr/>
                    <a:lstStyle/>
                    <a:p>
                      <a:pPr algn="ctr" fontAlgn="b"/>
                      <a:r>
                        <a:rPr lang="en-IN" sz="1800" b="0" i="0" u="none" strike="noStrike" dirty="0">
                          <a:solidFill>
                            <a:srgbClr val="000000"/>
                          </a:solidFill>
                          <a:effectLst/>
                          <a:latin typeface="Cambria Math" panose="02040503050406030204" pitchFamily="18" charset="0"/>
                          <a:ea typeface="Cambria Math" panose="02040503050406030204" pitchFamily="18" charset="0"/>
                        </a:rPr>
                        <a:t>49.18%</a:t>
                      </a:r>
                    </a:p>
                  </a:txBody>
                  <a:tcPr marL="9525" marR="9525" marT="9525" marB="0" anchor="b">
                    <a:lnL>
                      <a:noFill/>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chemeClr val="accent2">
                        <a:lumMod val="60000"/>
                        <a:lumOff val="40000"/>
                      </a:schemeClr>
                    </a:solidFill>
                  </a:tcPr>
                </a:tc>
                <a:extLst>
                  <a:ext uri="{0D108BD9-81ED-4DB2-BD59-A6C34878D82A}">
                    <a16:rowId xmlns:a16="http://schemas.microsoft.com/office/drawing/2014/main" val="931155250"/>
                  </a:ext>
                </a:extLst>
              </a:tr>
              <a:tr h="363110">
                <a:tc>
                  <a:txBody>
                    <a:bodyPr/>
                    <a:lstStyle/>
                    <a:p>
                      <a:pPr algn="ctr" fontAlgn="b"/>
                      <a:r>
                        <a:rPr lang="en-IN" sz="1800" b="0" i="0" u="none" strike="noStrike">
                          <a:solidFill>
                            <a:srgbClr val="000000"/>
                          </a:solidFill>
                          <a:effectLst/>
                          <a:latin typeface="Cambria Math" panose="02040503050406030204" pitchFamily="18" charset="0"/>
                          <a:ea typeface="Cambria Math" panose="02040503050406030204" pitchFamily="18" charset="0"/>
                        </a:rPr>
                        <a:t>1928 Ford Phaeton Deluxe</a:t>
                      </a:r>
                    </a:p>
                  </a:txBody>
                  <a:tcPr marL="9525" marR="9525" marT="9525" marB="0" anchor="b">
                    <a:lnL w="6350" cap="flat" cmpd="sng" algn="ctr">
                      <a:solidFill>
                        <a:srgbClr val="70AD47"/>
                      </a:solidFill>
                      <a:prstDash val="solid"/>
                      <a:round/>
                      <a:headEnd type="none" w="med" len="med"/>
                      <a:tailEnd type="none" w="med" len="med"/>
                    </a:lnL>
                    <a:lnR>
                      <a:noFill/>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ctr" fontAlgn="b"/>
                      <a:r>
                        <a:rPr lang="en-IN" sz="1800" b="0" i="0" u="none" strike="noStrike" dirty="0">
                          <a:solidFill>
                            <a:srgbClr val="000000"/>
                          </a:solidFill>
                          <a:effectLst/>
                          <a:latin typeface="Cambria Math" panose="02040503050406030204" pitchFamily="18" charset="0"/>
                          <a:ea typeface="Cambria Math" panose="02040503050406030204" pitchFamily="18" charset="0"/>
                        </a:rPr>
                        <a:t>3808</a:t>
                      </a:r>
                    </a:p>
                  </a:txBody>
                  <a:tcPr marL="9525" marR="9525" marT="9525" marB="0" anchor="b">
                    <a:lnL>
                      <a:noFill/>
                    </a:lnL>
                    <a:lnR>
                      <a:noFill/>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ctr" fontAlgn="b"/>
                      <a:r>
                        <a:rPr lang="en-IN" sz="1800" b="0" i="0" u="none" strike="noStrike" dirty="0">
                          <a:solidFill>
                            <a:srgbClr val="000000"/>
                          </a:solidFill>
                          <a:effectLst/>
                          <a:latin typeface="Cambria Math" panose="02040503050406030204" pitchFamily="18" charset="0"/>
                          <a:ea typeface="Cambria Math" panose="02040503050406030204" pitchFamily="18" charset="0"/>
                        </a:rPr>
                        <a:t>972</a:t>
                      </a:r>
                    </a:p>
                  </a:txBody>
                  <a:tcPr marL="9525" marR="9525" marT="9525" marB="0" anchor="b">
                    <a:lnL>
                      <a:noFill/>
                    </a:lnL>
                    <a:lnR>
                      <a:noFill/>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ctr" fontAlgn="b"/>
                      <a:r>
                        <a:rPr lang="en-IN" sz="1800" b="0" i="0" u="none" strike="noStrike" dirty="0">
                          <a:solidFill>
                            <a:srgbClr val="000000"/>
                          </a:solidFill>
                          <a:effectLst/>
                          <a:latin typeface="Cambria Math" panose="02040503050406030204" pitchFamily="18" charset="0"/>
                          <a:ea typeface="Cambria Math" panose="02040503050406030204" pitchFamily="18" charset="0"/>
                        </a:rPr>
                        <a:t>33.02</a:t>
                      </a:r>
                    </a:p>
                  </a:txBody>
                  <a:tcPr marL="9525" marR="9525" marT="9525" marB="0" anchor="b">
                    <a:lnL>
                      <a:noFill/>
                    </a:lnL>
                    <a:lnR>
                      <a:noFill/>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ctr" fontAlgn="b"/>
                      <a:r>
                        <a:rPr lang="en-IN" sz="1800" b="0" i="0" u="none" strike="noStrike" dirty="0">
                          <a:solidFill>
                            <a:srgbClr val="000000"/>
                          </a:solidFill>
                          <a:effectLst/>
                          <a:latin typeface="Cambria Math" panose="02040503050406030204" pitchFamily="18" charset="0"/>
                          <a:ea typeface="Cambria Math" panose="02040503050406030204" pitchFamily="18" charset="0"/>
                        </a:rPr>
                        <a:t>62.19</a:t>
                      </a:r>
                    </a:p>
                  </a:txBody>
                  <a:tcPr marL="9525" marR="9525" marT="9525" marB="0" anchor="b">
                    <a:lnL>
                      <a:noFill/>
                    </a:lnL>
                    <a:lnR>
                      <a:noFill/>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ctr" fontAlgn="b"/>
                      <a:r>
                        <a:rPr lang="en-IN" sz="1800" b="0" i="0" u="none" strike="noStrike" dirty="0">
                          <a:solidFill>
                            <a:srgbClr val="000000"/>
                          </a:solidFill>
                          <a:effectLst/>
                          <a:latin typeface="Cambria Math" panose="02040503050406030204" pitchFamily="18" charset="0"/>
                          <a:ea typeface="Cambria Math" panose="02040503050406030204" pitchFamily="18" charset="0"/>
                        </a:rPr>
                        <a:t>29.16</a:t>
                      </a:r>
                    </a:p>
                  </a:txBody>
                  <a:tcPr marL="9525" marR="9525" marT="9525" marB="0" anchor="b">
                    <a:lnL>
                      <a:noFill/>
                    </a:lnL>
                    <a:lnR>
                      <a:noFill/>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ctr" fontAlgn="b"/>
                      <a:r>
                        <a:rPr lang="en-IN" sz="1800" b="0" i="0" u="none" strike="noStrike" dirty="0">
                          <a:solidFill>
                            <a:srgbClr val="000000"/>
                          </a:solidFill>
                          <a:effectLst/>
                          <a:latin typeface="Cambria Math" panose="02040503050406030204" pitchFamily="18" charset="0"/>
                          <a:ea typeface="Cambria Math" panose="02040503050406030204" pitchFamily="18" charset="0"/>
                        </a:rPr>
                        <a:t>25.53%</a:t>
                      </a:r>
                    </a:p>
                  </a:txBody>
                  <a:tcPr marL="9525" marR="9525" marT="9525" marB="0" anchor="b">
                    <a:lnL>
                      <a:noFill/>
                    </a:lnL>
                    <a:lnR>
                      <a:noFill/>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ctr" fontAlgn="b"/>
                      <a:r>
                        <a:rPr lang="en-IN" sz="1800" b="0" i="0" u="none" strike="noStrike" dirty="0">
                          <a:solidFill>
                            <a:srgbClr val="000000"/>
                          </a:solidFill>
                          <a:effectLst/>
                          <a:latin typeface="Cambria Math" panose="02040503050406030204" pitchFamily="18" charset="0"/>
                          <a:ea typeface="Cambria Math" panose="02040503050406030204" pitchFamily="18" charset="0"/>
                        </a:rPr>
                        <a:t>74.47%</a:t>
                      </a:r>
                    </a:p>
                  </a:txBody>
                  <a:tcPr marL="9525" marR="9525" marT="9525" marB="0" anchor="b">
                    <a:lnL>
                      <a:noFill/>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extLst>
                  <a:ext uri="{0D108BD9-81ED-4DB2-BD59-A6C34878D82A}">
                    <a16:rowId xmlns:a16="http://schemas.microsoft.com/office/drawing/2014/main" val="3534995927"/>
                  </a:ext>
                </a:extLst>
              </a:tr>
              <a:tr h="363110">
                <a:tc>
                  <a:txBody>
                    <a:bodyPr/>
                    <a:lstStyle/>
                    <a:p>
                      <a:pPr algn="ctr" fontAlgn="b"/>
                      <a:r>
                        <a:rPr lang="en-IN" sz="1800" b="0" i="0" u="none" strike="noStrike">
                          <a:solidFill>
                            <a:srgbClr val="000000"/>
                          </a:solidFill>
                          <a:effectLst/>
                          <a:latin typeface="Cambria Math" panose="02040503050406030204" pitchFamily="18" charset="0"/>
                          <a:ea typeface="Cambria Math" panose="02040503050406030204" pitchFamily="18" charset="0"/>
                        </a:rPr>
                        <a:t>1960 BSA Gold Star DBD34</a:t>
                      </a:r>
                    </a:p>
                  </a:txBody>
                  <a:tcPr marL="9525" marR="9525" marT="9525" marB="0" anchor="b">
                    <a:lnL w="6350" cap="flat" cmpd="sng" algn="ctr">
                      <a:solidFill>
                        <a:srgbClr val="70AD47"/>
                      </a:solidFill>
                      <a:prstDash val="solid"/>
                      <a:round/>
                      <a:headEnd type="none" w="med" len="med"/>
                      <a:tailEnd type="none" w="med" len="med"/>
                    </a:lnL>
                    <a:lnR>
                      <a:noFill/>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ctr" fontAlgn="b"/>
                      <a:r>
                        <a:rPr lang="en-IN" sz="1800" b="0" i="0" u="none" strike="noStrike">
                          <a:solidFill>
                            <a:srgbClr val="000000"/>
                          </a:solidFill>
                          <a:effectLst/>
                          <a:latin typeface="Cambria Math" panose="02040503050406030204" pitchFamily="18" charset="0"/>
                          <a:ea typeface="Cambria Math" panose="02040503050406030204" pitchFamily="18" charset="0"/>
                        </a:rPr>
                        <a:t>420</a:t>
                      </a:r>
                    </a:p>
                  </a:txBody>
                  <a:tcPr marL="9525" marR="9525" marT="9525" marB="0" anchor="b">
                    <a:lnL>
                      <a:noFill/>
                    </a:lnL>
                    <a:lnR>
                      <a:noFill/>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ctr" fontAlgn="b"/>
                      <a:r>
                        <a:rPr lang="en-IN" sz="1800" b="0" i="0" u="none" strike="noStrike">
                          <a:solidFill>
                            <a:srgbClr val="000000"/>
                          </a:solidFill>
                          <a:effectLst/>
                          <a:latin typeface="Cambria Math" panose="02040503050406030204" pitchFamily="18" charset="0"/>
                          <a:ea typeface="Cambria Math" panose="02040503050406030204" pitchFamily="18" charset="0"/>
                        </a:rPr>
                        <a:t>1015</a:t>
                      </a:r>
                    </a:p>
                  </a:txBody>
                  <a:tcPr marL="9525" marR="9525" marT="9525" marB="0" anchor="b">
                    <a:lnL>
                      <a:noFill/>
                    </a:lnL>
                    <a:lnR>
                      <a:noFill/>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ctr" fontAlgn="b"/>
                      <a:r>
                        <a:rPr lang="en-IN" sz="1800" b="0" i="0" u="none" strike="noStrike" dirty="0">
                          <a:solidFill>
                            <a:srgbClr val="000000"/>
                          </a:solidFill>
                          <a:effectLst/>
                          <a:latin typeface="Cambria Math" panose="02040503050406030204" pitchFamily="18" charset="0"/>
                          <a:ea typeface="Cambria Math" panose="02040503050406030204" pitchFamily="18" charset="0"/>
                        </a:rPr>
                        <a:t>37.32</a:t>
                      </a:r>
                    </a:p>
                  </a:txBody>
                  <a:tcPr marL="9525" marR="9525" marT="9525" marB="0" anchor="b">
                    <a:lnL>
                      <a:noFill/>
                    </a:lnL>
                    <a:lnR>
                      <a:noFill/>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ctr" fontAlgn="b"/>
                      <a:r>
                        <a:rPr lang="en-IN" sz="1800" b="0" i="0" u="none" strike="noStrike" dirty="0">
                          <a:solidFill>
                            <a:srgbClr val="000000"/>
                          </a:solidFill>
                          <a:effectLst/>
                          <a:latin typeface="Cambria Math" panose="02040503050406030204" pitchFamily="18" charset="0"/>
                          <a:ea typeface="Cambria Math" panose="02040503050406030204" pitchFamily="18" charset="0"/>
                        </a:rPr>
                        <a:t>66.16</a:t>
                      </a:r>
                    </a:p>
                  </a:txBody>
                  <a:tcPr marL="9525" marR="9525" marT="9525" marB="0" anchor="b">
                    <a:lnL>
                      <a:noFill/>
                    </a:lnL>
                    <a:lnR>
                      <a:noFill/>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ctr" fontAlgn="b"/>
                      <a:r>
                        <a:rPr lang="en-IN" sz="1800" b="0" i="0" u="none" strike="noStrike" dirty="0">
                          <a:solidFill>
                            <a:srgbClr val="000000"/>
                          </a:solidFill>
                          <a:effectLst/>
                          <a:latin typeface="Cambria Math" panose="02040503050406030204" pitchFamily="18" charset="0"/>
                          <a:ea typeface="Cambria Math" panose="02040503050406030204" pitchFamily="18" charset="0"/>
                        </a:rPr>
                        <a:t>28.84</a:t>
                      </a:r>
                    </a:p>
                  </a:txBody>
                  <a:tcPr marL="9525" marR="9525" marT="9525" marB="0" anchor="b">
                    <a:lnL>
                      <a:noFill/>
                    </a:lnL>
                    <a:lnR>
                      <a:noFill/>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ctr" fontAlgn="b"/>
                      <a:r>
                        <a:rPr lang="en-IN" sz="1800" b="0" i="0" u="none" strike="noStrike" dirty="0">
                          <a:solidFill>
                            <a:srgbClr val="000000"/>
                          </a:solidFill>
                          <a:effectLst/>
                          <a:latin typeface="Cambria Math" panose="02040503050406030204" pitchFamily="18" charset="0"/>
                          <a:ea typeface="Cambria Math" panose="02040503050406030204" pitchFamily="18" charset="0"/>
                        </a:rPr>
                        <a:t>241. 67%</a:t>
                      </a:r>
                    </a:p>
                  </a:txBody>
                  <a:tcPr marL="9525" marR="9525" marT="9525" marB="0" anchor="b">
                    <a:lnL>
                      <a:noFill/>
                    </a:lnL>
                    <a:lnR>
                      <a:noFill/>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ctr" fontAlgn="b"/>
                      <a:r>
                        <a:rPr lang="en-IN" sz="1800" b="0" i="0" u="none" strike="noStrike" dirty="0">
                          <a:solidFill>
                            <a:srgbClr val="000000"/>
                          </a:solidFill>
                          <a:effectLst/>
                          <a:latin typeface="Cambria Math" panose="02040503050406030204" pitchFamily="18" charset="0"/>
                          <a:ea typeface="Cambria Math" panose="02040503050406030204" pitchFamily="18" charset="0"/>
                        </a:rPr>
                        <a:t>-141. 67%</a:t>
                      </a:r>
                    </a:p>
                  </a:txBody>
                  <a:tcPr marL="9525" marR="9525" marT="9525" marB="0" anchor="b">
                    <a:lnL>
                      <a:noFill/>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extLst>
                  <a:ext uri="{0D108BD9-81ED-4DB2-BD59-A6C34878D82A}">
                    <a16:rowId xmlns:a16="http://schemas.microsoft.com/office/drawing/2014/main" val="23347589"/>
                  </a:ext>
                </a:extLst>
              </a:tr>
              <a:tr h="363110">
                <a:tc>
                  <a:txBody>
                    <a:bodyPr/>
                    <a:lstStyle/>
                    <a:p>
                      <a:pPr algn="ctr" fontAlgn="b"/>
                      <a:r>
                        <a:rPr lang="en-IN" sz="1800" b="0" i="0" u="none" strike="noStrike">
                          <a:solidFill>
                            <a:srgbClr val="000000"/>
                          </a:solidFill>
                          <a:effectLst/>
                          <a:latin typeface="Cambria Math" panose="02040503050406030204" pitchFamily="18" charset="0"/>
                          <a:ea typeface="Cambria Math" panose="02040503050406030204" pitchFamily="18" charset="0"/>
                        </a:rPr>
                        <a:t>1997 BMW F650 ST</a:t>
                      </a:r>
                    </a:p>
                  </a:txBody>
                  <a:tcPr marL="9525" marR="9525" marT="9525" marB="0" anchor="b">
                    <a:lnL w="6350" cap="flat" cmpd="sng" algn="ctr">
                      <a:solidFill>
                        <a:srgbClr val="70AD47"/>
                      </a:solidFill>
                      <a:prstDash val="solid"/>
                      <a:round/>
                      <a:headEnd type="none" w="med" len="med"/>
                      <a:tailEnd type="none" w="med" len="med"/>
                    </a:lnL>
                    <a:lnR>
                      <a:noFill/>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ctr" fontAlgn="b"/>
                      <a:r>
                        <a:rPr lang="en-IN" sz="1800" b="0" i="0" u="none" strike="noStrike" dirty="0">
                          <a:solidFill>
                            <a:srgbClr val="000000"/>
                          </a:solidFill>
                          <a:effectLst/>
                          <a:latin typeface="Cambria Math" panose="02040503050406030204" pitchFamily="18" charset="0"/>
                          <a:ea typeface="Cambria Math" panose="02040503050406030204" pitchFamily="18" charset="0"/>
                        </a:rPr>
                        <a:t>4984</a:t>
                      </a:r>
                    </a:p>
                  </a:txBody>
                  <a:tcPr marL="9525" marR="9525" marT="9525" marB="0" anchor="b">
                    <a:lnL>
                      <a:noFill/>
                    </a:lnL>
                    <a:lnR>
                      <a:noFill/>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ctr" fontAlgn="b"/>
                      <a:r>
                        <a:rPr lang="en-IN" sz="1800" b="0" i="0" u="none" strike="noStrike">
                          <a:solidFill>
                            <a:srgbClr val="000000"/>
                          </a:solidFill>
                          <a:effectLst/>
                          <a:latin typeface="Cambria Math" panose="02040503050406030204" pitchFamily="18" charset="0"/>
                          <a:ea typeface="Cambria Math" panose="02040503050406030204" pitchFamily="18" charset="0"/>
                        </a:rPr>
                        <a:t>1014</a:t>
                      </a:r>
                    </a:p>
                  </a:txBody>
                  <a:tcPr marL="9525" marR="9525" marT="9525" marB="0" anchor="b">
                    <a:lnL>
                      <a:noFill/>
                    </a:lnL>
                    <a:lnR>
                      <a:noFill/>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ctr" fontAlgn="b"/>
                      <a:r>
                        <a:rPr lang="en-IN" sz="1800" b="0" i="0" u="none" strike="noStrike">
                          <a:solidFill>
                            <a:srgbClr val="000000"/>
                          </a:solidFill>
                          <a:effectLst/>
                          <a:latin typeface="Cambria Math" panose="02040503050406030204" pitchFamily="18" charset="0"/>
                          <a:ea typeface="Cambria Math" panose="02040503050406030204" pitchFamily="18" charset="0"/>
                        </a:rPr>
                        <a:t>66.92</a:t>
                      </a:r>
                    </a:p>
                  </a:txBody>
                  <a:tcPr marL="9525" marR="9525" marT="9525" marB="0" anchor="b">
                    <a:lnL>
                      <a:noFill/>
                    </a:lnL>
                    <a:lnR>
                      <a:noFill/>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ctr" fontAlgn="b"/>
                      <a:r>
                        <a:rPr lang="en-IN" sz="1800" b="0" i="0" u="none" strike="noStrike" dirty="0">
                          <a:solidFill>
                            <a:srgbClr val="000000"/>
                          </a:solidFill>
                          <a:effectLst/>
                          <a:latin typeface="Cambria Math" panose="02040503050406030204" pitchFamily="18" charset="0"/>
                          <a:ea typeface="Cambria Math" panose="02040503050406030204" pitchFamily="18" charset="0"/>
                        </a:rPr>
                        <a:t>88.69</a:t>
                      </a:r>
                    </a:p>
                  </a:txBody>
                  <a:tcPr marL="9525" marR="9525" marT="9525" marB="0" anchor="b">
                    <a:lnL>
                      <a:noFill/>
                    </a:lnL>
                    <a:lnR>
                      <a:noFill/>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ctr" fontAlgn="b"/>
                      <a:r>
                        <a:rPr lang="en-IN" sz="1800" b="0" i="0" u="none" strike="noStrike" dirty="0">
                          <a:solidFill>
                            <a:srgbClr val="000000"/>
                          </a:solidFill>
                          <a:effectLst/>
                          <a:latin typeface="Cambria Math" panose="02040503050406030204" pitchFamily="18" charset="0"/>
                          <a:ea typeface="Cambria Math" panose="02040503050406030204" pitchFamily="18" charset="0"/>
                        </a:rPr>
                        <a:t>21.77</a:t>
                      </a:r>
                    </a:p>
                  </a:txBody>
                  <a:tcPr marL="9525" marR="9525" marT="9525" marB="0" anchor="b">
                    <a:lnL>
                      <a:noFill/>
                    </a:lnL>
                    <a:lnR>
                      <a:noFill/>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ctr" fontAlgn="b"/>
                      <a:r>
                        <a:rPr lang="en-IN" sz="1800" b="0" i="0" u="none" strike="noStrike" dirty="0">
                          <a:solidFill>
                            <a:srgbClr val="000000"/>
                          </a:solidFill>
                          <a:effectLst/>
                          <a:latin typeface="Cambria Math" panose="02040503050406030204" pitchFamily="18" charset="0"/>
                          <a:ea typeface="Cambria Math" panose="02040503050406030204" pitchFamily="18" charset="0"/>
                        </a:rPr>
                        <a:t>20.35%</a:t>
                      </a:r>
                    </a:p>
                  </a:txBody>
                  <a:tcPr marL="9525" marR="9525" marT="9525" marB="0" anchor="b">
                    <a:lnL>
                      <a:noFill/>
                    </a:lnL>
                    <a:lnR>
                      <a:noFill/>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ctr" fontAlgn="b"/>
                      <a:r>
                        <a:rPr lang="en-IN" sz="1800" b="0" i="0" u="none" strike="noStrike" dirty="0">
                          <a:solidFill>
                            <a:srgbClr val="000000"/>
                          </a:solidFill>
                          <a:effectLst/>
                          <a:latin typeface="Cambria Math" panose="02040503050406030204" pitchFamily="18" charset="0"/>
                          <a:ea typeface="Cambria Math" panose="02040503050406030204" pitchFamily="18" charset="0"/>
                        </a:rPr>
                        <a:t>79.65%</a:t>
                      </a:r>
                    </a:p>
                  </a:txBody>
                  <a:tcPr marL="9525" marR="9525" marT="9525" marB="0" anchor="b">
                    <a:lnL>
                      <a:noFill/>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extLst>
                  <a:ext uri="{0D108BD9-81ED-4DB2-BD59-A6C34878D82A}">
                    <a16:rowId xmlns:a16="http://schemas.microsoft.com/office/drawing/2014/main" val="3995451781"/>
                  </a:ext>
                </a:extLst>
              </a:tr>
            </a:tbl>
          </a:graphicData>
        </a:graphic>
      </p:graphicFrame>
      <p:sp>
        <p:nvSpPr>
          <p:cNvPr id="5" name="TextBox 4">
            <a:extLst>
              <a:ext uri="{FF2B5EF4-FFF2-40B4-BE49-F238E27FC236}">
                <a16:creationId xmlns:a16="http://schemas.microsoft.com/office/drawing/2014/main" id="{CE03F1F5-273C-403D-B580-88249142D8A7}"/>
              </a:ext>
            </a:extLst>
          </p:cNvPr>
          <p:cNvSpPr txBox="1"/>
          <p:nvPr/>
        </p:nvSpPr>
        <p:spPr>
          <a:xfrm>
            <a:off x="683315" y="3429000"/>
            <a:ext cx="10535338" cy="2031325"/>
          </a:xfrm>
          <a:prstGeom prst="rect">
            <a:avLst/>
          </a:prstGeom>
          <a:noFill/>
        </p:spPr>
        <p:txBody>
          <a:bodyPr wrap="square" rtlCol="0">
            <a:spAutoFit/>
          </a:bodyPr>
          <a:lstStyle/>
          <a:p>
            <a:pPr marL="285750" indent="-285750">
              <a:buFont typeface="Arial" panose="020B0604020202020204" pitchFamily="34" charset="0"/>
              <a:buChar char="•"/>
            </a:pPr>
            <a:r>
              <a:rPr lang="en-IN" dirty="0">
                <a:highlight>
                  <a:srgbClr val="C0C0C0"/>
                </a:highlight>
                <a:latin typeface="Cambria Math" panose="02040503050406030204" pitchFamily="18" charset="0"/>
                <a:ea typeface="Cambria Math" panose="02040503050406030204" pitchFamily="18" charset="0"/>
              </a:rPr>
              <a:t>Percentage of orders to stock </a:t>
            </a:r>
            <a:r>
              <a:rPr lang="en-IN" dirty="0">
                <a:latin typeface="Cambria Math" panose="02040503050406030204" pitchFamily="18" charset="0"/>
                <a:ea typeface="Cambria Math" panose="02040503050406030204" pitchFamily="18" charset="0"/>
              </a:rPr>
              <a:t>= quantity ordered / stock in percentage; </a:t>
            </a:r>
          </a:p>
          <a:p>
            <a:r>
              <a:rPr lang="en-IN" dirty="0">
                <a:latin typeface="Cambria Math" panose="02040503050406030204" pitchFamily="18" charset="0"/>
                <a:ea typeface="Cambria Math" panose="02040503050406030204" pitchFamily="18" charset="0"/>
              </a:rPr>
              <a:t>      percentage of availability = 100 - Percentage of orders to stock </a:t>
            </a:r>
          </a:p>
          <a:p>
            <a:pPr marL="285750" indent="-285750">
              <a:buFont typeface="Arial" panose="020B0604020202020204" pitchFamily="34" charset="0"/>
              <a:buChar char="•"/>
            </a:pPr>
            <a:r>
              <a:rPr lang="en-IN" dirty="0">
                <a:latin typeface="Cambria Math" panose="02040503050406030204" pitchFamily="18" charset="0"/>
                <a:ea typeface="Cambria Math" panose="02040503050406030204" pitchFamily="18" charset="0"/>
              </a:rPr>
              <a:t>Ford Mustang has low stock available where the profit made in average is high and comes under top 10 products that make high sales</a:t>
            </a:r>
          </a:p>
          <a:p>
            <a:pPr marL="285750" indent="-285750">
              <a:buFont typeface="Arial" panose="020B0604020202020204" pitchFamily="34" charset="0"/>
              <a:buChar char="•"/>
            </a:pPr>
            <a:r>
              <a:rPr lang="en-IN" dirty="0">
                <a:latin typeface="Cambria Math" panose="02040503050406030204" pitchFamily="18" charset="0"/>
                <a:ea typeface="Cambria Math" panose="02040503050406030204" pitchFamily="18" charset="0"/>
              </a:rPr>
              <a:t>BSA Gold Sta DBD34 has stock less than number of orders placed for it, needs an immediate purchase</a:t>
            </a:r>
          </a:p>
          <a:p>
            <a:pPr marL="285750" indent="-285750">
              <a:buFont typeface="Arial" panose="020B0604020202020204" pitchFamily="34" charset="0"/>
              <a:buChar char="•"/>
            </a:pPr>
            <a:r>
              <a:rPr lang="en-IN" dirty="0">
                <a:latin typeface="Cambria Math" panose="02040503050406030204" pitchFamily="18" charset="0"/>
                <a:ea typeface="Cambria Math" panose="02040503050406030204" pitchFamily="18" charset="0"/>
              </a:rPr>
              <a:t>Ford Phaeton and BMW F650 25% of the stock available has been ordered, should be looked upon</a:t>
            </a:r>
          </a:p>
          <a:p>
            <a:pPr marL="285750" indent="-285750">
              <a:buFont typeface="Arial" panose="020B0604020202020204" pitchFamily="34" charset="0"/>
              <a:buChar char="•"/>
            </a:pPr>
            <a:r>
              <a:rPr lang="en-IN" dirty="0">
                <a:latin typeface="Cambria Math" panose="02040503050406030204" pitchFamily="18" charset="0"/>
                <a:ea typeface="Cambria Math" panose="02040503050406030204" pitchFamily="18" charset="0"/>
              </a:rPr>
              <a:t>The rest 105 products have enough stock compared to the orders</a:t>
            </a:r>
          </a:p>
        </p:txBody>
      </p:sp>
    </p:spTree>
    <p:extLst>
      <p:ext uri="{BB962C8B-B14F-4D97-AF65-F5344CB8AC3E}">
        <p14:creationId xmlns:p14="http://schemas.microsoft.com/office/powerpoint/2010/main" val="32293911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CE2B49E5-5DC7-4C48-984A-EFBC67E0526A}"/>
              </a:ext>
            </a:extLst>
          </p:cNvPr>
          <p:cNvSpPr>
            <a:spLocks noGrp="1"/>
          </p:cNvSpPr>
          <p:nvPr>
            <p:ph type="title"/>
          </p:nvPr>
        </p:nvSpPr>
        <p:spPr>
          <a:xfrm flipV="1">
            <a:off x="685801" y="1"/>
            <a:ext cx="10396882" cy="158956"/>
          </a:xfrm>
        </p:spPr>
        <p:txBody>
          <a:bodyPr>
            <a:normAutofit fontScale="90000"/>
          </a:bodyPr>
          <a:lstStyle/>
          <a:p>
            <a:endParaRPr lang="en-IN" dirty="0"/>
          </a:p>
        </p:txBody>
      </p:sp>
      <p:graphicFrame>
        <p:nvGraphicFramePr>
          <p:cNvPr id="7" name="Content Placeholder 6">
            <a:extLst>
              <a:ext uri="{FF2B5EF4-FFF2-40B4-BE49-F238E27FC236}">
                <a16:creationId xmlns:a16="http://schemas.microsoft.com/office/drawing/2014/main" id="{1021FA97-50C9-437C-97EA-B0ED086FC4E3}"/>
              </a:ext>
            </a:extLst>
          </p:cNvPr>
          <p:cNvGraphicFramePr>
            <a:graphicFrameLocks noGrp="1"/>
          </p:cNvGraphicFramePr>
          <p:nvPr>
            <p:ph sz="quarter" idx="13"/>
            <p:extLst>
              <p:ext uri="{D42A27DB-BD31-4B8C-83A1-F6EECF244321}">
                <p14:modId xmlns:p14="http://schemas.microsoft.com/office/powerpoint/2010/main" val="3793140193"/>
              </p:ext>
            </p:extLst>
          </p:nvPr>
        </p:nvGraphicFramePr>
        <p:xfrm>
          <a:off x="526773" y="1077914"/>
          <a:ext cx="10394946" cy="4223810"/>
        </p:xfrm>
        <a:graphic>
          <a:graphicData uri="http://schemas.openxmlformats.org/drawingml/2006/table">
            <a:tbl>
              <a:tblPr/>
              <a:tblGrid>
                <a:gridCol w="3329610">
                  <a:extLst>
                    <a:ext uri="{9D8B030D-6E8A-4147-A177-3AD203B41FA5}">
                      <a16:colId xmlns:a16="http://schemas.microsoft.com/office/drawing/2014/main" val="2552432649"/>
                    </a:ext>
                  </a:extLst>
                </a:gridCol>
                <a:gridCol w="1364974">
                  <a:extLst>
                    <a:ext uri="{9D8B030D-6E8A-4147-A177-3AD203B41FA5}">
                      <a16:colId xmlns:a16="http://schemas.microsoft.com/office/drawing/2014/main" val="1387162173"/>
                    </a:ext>
                  </a:extLst>
                </a:gridCol>
                <a:gridCol w="1616765">
                  <a:extLst>
                    <a:ext uri="{9D8B030D-6E8A-4147-A177-3AD203B41FA5}">
                      <a16:colId xmlns:a16="http://schemas.microsoft.com/office/drawing/2014/main" val="1998949575"/>
                    </a:ext>
                  </a:extLst>
                </a:gridCol>
                <a:gridCol w="1577008">
                  <a:extLst>
                    <a:ext uri="{9D8B030D-6E8A-4147-A177-3AD203B41FA5}">
                      <a16:colId xmlns:a16="http://schemas.microsoft.com/office/drawing/2014/main" val="1768440062"/>
                    </a:ext>
                  </a:extLst>
                </a:gridCol>
                <a:gridCol w="1378227">
                  <a:extLst>
                    <a:ext uri="{9D8B030D-6E8A-4147-A177-3AD203B41FA5}">
                      <a16:colId xmlns:a16="http://schemas.microsoft.com/office/drawing/2014/main" val="789224141"/>
                    </a:ext>
                  </a:extLst>
                </a:gridCol>
                <a:gridCol w="1128362">
                  <a:extLst>
                    <a:ext uri="{9D8B030D-6E8A-4147-A177-3AD203B41FA5}">
                      <a16:colId xmlns:a16="http://schemas.microsoft.com/office/drawing/2014/main" val="1525807708"/>
                    </a:ext>
                  </a:extLst>
                </a:gridCol>
              </a:tblGrid>
              <a:tr h="493241">
                <a:tc>
                  <a:txBody>
                    <a:bodyPr/>
                    <a:lstStyle/>
                    <a:p>
                      <a:pPr algn="ctr" fontAlgn="b"/>
                      <a:r>
                        <a:rPr lang="en-IN" sz="1600" b="1" i="0" u="none" strike="noStrike" dirty="0">
                          <a:solidFill>
                            <a:schemeClr val="accent5">
                              <a:lumMod val="50000"/>
                            </a:schemeClr>
                          </a:solidFill>
                          <a:effectLst/>
                          <a:latin typeface="Cambria Math" panose="02040503050406030204" pitchFamily="18" charset="0"/>
                          <a:ea typeface="Cambria Math" panose="02040503050406030204" pitchFamily="18" charset="0"/>
                        </a:rPr>
                        <a:t>Product</a:t>
                      </a:r>
                    </a:p>
                    <a:p>
                      <a:pPr algn="ctr" fontAlgn="b"/>
                      <a:r>
                        <a:rPr lang="en-IN" sz="1600" b="1" i="0" u="none" strike="noStrike" dirty="0">
                          <a:solidFill>
                            <a:schemeClr val="accent5">
                              <a:lumMod val="50000"/>
                            </a:schemeClr>
                          </a:solidFill>
                          <a:effectLst/>
                          <a:latin typeface="Cambria Math" panose="02040503050406030204" pitchFamily="18" charset="0"/>
                          <a:ea typeface="Cambria Math" panose="02040503050406030204" pitchFamily="18" charset="0"/>
                        </a:rPr>
                        <a:t>Name</a:t>
                      </a: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solidFill>
                      <a:schemeClr val="accent6">
                        <a:lumMod val="60000"/>
                        <a:lumOff val="40000"/>
                      </a:schemeClr>
                    </a:solidFill>
                  </a:tcPr>
                </a:tc>
                <a:tc>
                  <a:txBody>
                    <a:bodyPr/>
                    <a:lstStyle/>
                    <a:p>
                      <a:pPr algn="ctr" fontAlgn="b"/>
                      <a:r>
                        <a:rPr lang="en-IN" sz="1600" b="1" i="0" u="none" strike="noStrike" dirty="0">
                          <a:solidFill>
                            <a:schemeClr val="accent5">
                              <a:lumMod val="50000"/>
                            </a:schemeClr>
                          </a:solidFill>
                          <a:effectLst/>
                          <a:latin typeface="Cambria Math" panose="02040503050406030204" pitchFamily="18" charset="0"/>
                          <a:ea typeface="Cambria Math" panose="02040503050406030204" pitchFamily="18" charset="0"/>
                        </a:rPr>
                        <a:t>Buy Price</a:t>
                      </a: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solidFill>
                      <a:schemeClr val="accent6">
                        <a:lumMod val="60000"/>
                        <a:lumOff val="40000"/>
                      </a:schemeClr>
                    </a:solidFill>
                  </a:tcPr>
                </a:tc>
                <a:tc>
                  <a:txBody>
                    <a:bodyPr/>
                    <a:lstStyle/>
                    <a:p>
                      <a:pPr algn="ctr" fontAlgn="b"/>
                      <a:r>
                        <a:rPr lang="en-IN" sz="1600" b="1" i="0" u="none" strike="noStrike" dirty="0">
                          <a:solidFill>
                            <a:schemeClr val="accent5">
                              <a:lumMod val="50000"/>
                            </a:schemeClr>
                          </a:solidFill>
                          <a:effectLst/>
                          <a:latin typeface="Cambria Math" panose="02040503050406030204" pitchFamily="18" charset="0"/>
                          <a:ea typeface="Cambria Math" panose="02040503050406030204" pitchFamily="18" charset="0"/>
                        </a:rPr>
                        <a:t>Average</a:t>
                      </a:r>
                    </a:p>
                    <a:p>
                      <a:pPr algn="ctr" fontAlgn="b"/>
                      <a:r>
                        <a:rPr lang="en-IN" sz="1600" b="1" i="0" u="none" strike="noStrike" dirty="0">
                          <a:solidFill>
                            <a:schemeClr val="accent5">
                              <a:lumMod val="50000"/>
                            </a:schemeClr>
                          </a:solidFill>
                          <a:effectLst/>
                          <a:latin typeface="Cambria Math" panose="02040503050406030204" pitchFamily="18" charset="0"/>
                          <a:ea typeface="Cambria Math" panose="02040503050406030204" pitchFamily="18" charset="0"/>
                        </a:rPr>
                        <a:t>Price paid</a:t>
                      </a: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solidFill>
                      <a:schemeClr val="accent6">
                        <a:lumMod val="60000"/>
                        <a:lumOff val="40000"/>
                      </a:schemeClr>
                    </a:solidFill>
                  </a:tcPr>
                </a:tc>
                <a:tc>
                  <a:txBody>
                    <a:bodyPr/>
                    <a:lstStyle/>
                    <a:p>
                      <a:pPr algn="ctr" fontAlgn="b"/>
                      <a:r>
                        <a:rPr lang="en-IN" sz="1600" b="1" i="0" u="none" strike="noStrike" dirty="0">
                          <a:solidFill>
                            <a:schemeClr val="accent5">
                              <a:lumMod val="50000"/>
                            </a:schemeClr>
                          </a:solidFill>
                          <a:effectLst/>
                          <a:latin typeface="Cambria Math" panose="02040503050406030204" pitchFamily="18" charset="0"/>
                          <a:ea typeface="Cambria Math" panose="02040503050406030204" pitchFamily="18" charset="0"/>
                        </a:rPr>
                        <a:t>Average Profit</a:t>
                      </a: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solidFill>
                      <a:schemeClr val="accent6">
                        <a:lumMod val="60000"/>
                        <a:lumOff val="40000"/>
                      </a:schemeClr>
                    </a:solidFill>
                  </a:tcPr>
                </a:tc>
                <a:tc>
                  <a:txBody>
                    <a:bodyPr/>
                    <a:lstStyle/>
                    <a:p>
                      <a:pPr algn="ctr" fontAlgn="b"/>
                      <a:r>
                        <a:rPr lang="en-IN" sz="1600" b="1" i="0" u="none" strike="noStrike" dirty="0">
                          <a:solidFill>
                            <a:schemeClr val="accent5">
                              <a:lumMod val="50000"/>
                            </a:schemeClr>
                          </a:solidFill>
                          <a:effectLst/>
                          <a:latin typeface="Cambria Math" panose="02040503050406030204" pitchFamily="18" charset="0"/>
                          <a:ea typeface="Cambria Math" panose="02040503050406030204" pitchFamily="18" charset="0"/>
                        </a:rPr>
                        <a:t>Total sales made</a:t>
                      </a: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solidFill>
                      <a:schemeClr val="accent6">
                        <a:lumMod val="60000"/>
                        <a:lumOff val="40000"/>
                      </a:schemeClr>
                    </a:solidFill>
                  </a:tcPr>
                </a:tc>
                <a:tc>
                  <a:txBody>
                    <a:bodyPr/>
                    <a:lstStyle/>
                    <a:p>
                      <a:pPr algn="ctr" fontAlgn="b"/>
                      <a:r>
                        <a:rPr lang="en-IN" sz="1600" b="1" i="0" u="none" strike="noStrike" dirty="0">
                          <a:solidFill>
                            <a:schemeClr val="accent5">
                              <a:lumMod val="50000"/>
                            </a:schemeClr>
                          </a:solidFill>
                          <a:effectLst/>
                          <a:latin typeface="Cambria Math" panose="02040503050406030204" pitchFamily="18" charset="0"/>
                          <a:ea typeface="Cambria Math" panose="02040503050406030204" pitchFamily="18" charset="0"/>
                        </a:rPr>
                        <a:t>Rank </a:t>
                      </a:r>
                    </a:p>
                    <a:p>
                      <a:pPr algn="ctr" fontAlgn="b"/>
                      <a:r>
                        <a:rPr lang="en-IN" sz="1600" b="1" i="0" u="none" strike="noStrike" dirty="0">
                          <a:solidFill>
                            <a:schemeClr val="accent5">
                              <a:lumMod val="50000"/>
                            </a:schemeClr>
                          </a:solidFill>
                          <a:effectLst/>
                          <a:latin typeface="Cambria Math" panose="02040503050406030204" pitchFamily="18" charset="0"/>
                          <a:ea typeface="Cambria Math" panose="02040503050406030204" pitchFamily="18" charset="0"/>
                        </a:rPr>
                        <a:t>on sales</a:t>
                      </a: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468293127"/>
                  </a:ext>
                </a:extLst>
              </a:tr>
              <a:tr h="419234">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1952 Alpine Renault 1300</a:t>
                      </a: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solidFill>
                      <a:srgbClr val="F4B084"/>
                    </a:solidFill>
                  </a:tcPr>
                </a:tc>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98.58</a:t>
                      </a: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solidFill>
                      <a:srgbClr val="FFF2CC"/>
                    </a:solidFill>
                  </a:tcPr>
                </a:tc>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197.3093</a:t>
                      </a: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solidFill>
                      <a:srgbClr val="FFF2CC"/>
                    </a:solidFill>
                  </a:tcPr>
                </a:tc>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98.72929</a:t>
                      </a: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solidFill>
                      <a:srgbClr val="FFF2CC"/>
                    </a:solidFill>
                  </a:tcPr>
                </a:tc>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190018</a:t>
                      </a: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solidFill>
                      <a:srgbClr val="FFF2CC"/>
                    </a:solidFill>
                  </a:tcPr>
                </a:tc>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2</a:t>
                      </a: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solidFill>
                      <a:srgbClr val="FFF2CC"/>
                    </a:solidFill>
                  </a:tcPr>
                </a:tc>
                <a:extLst>
                  <a:ext uri="{0D108BD9-81ED-4DB2-BD59-A6C34878D82A}">
                    <a16:rowId xmlns:a16="http://schemas.microsoft.com/office/drawing/2014/main" val="1719318679"/>
                  </a:ext>
                </a:extLst>
              </a:tr>
              <a:tr h="315892">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2001 Ferrari Enzo</a:t>
                      </a: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solidFill>
                      <a:srgbClr val="F4B084"/>
                    </a:solidFill>
                  </a:tcPr>
                </a:tc>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95.59</a:t>
                      </a: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tcPr>
                </a:tc>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187.0967</a:t>
                      </a: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tcPr>
                </a:tc>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91.50667</a:t>
                      </a: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tcPr>
                </a:tc>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177153.4</a:t>
                      </a: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tcPr>
                </a:tc>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3</a:t>
                      </a: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tcPr>
                </a:tc>
                <a:extLst>
                  <a:ext uri="{0D108BD9-81ED-4DB2-BD59-A6C34878D82A}">
                    <a16:rowId xmlns:a16="http://schemas.microsoft.com/office/drawing/2014/main" val="2711244826"/>
                  </a:ext>
                </a:extLst>
              </a:tr>
              <a:tr h="522571">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2003 Harley-Davidson Eagle Drag Bike</a:t>
                      </a: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solidFill>
                      <a:srgbClr val="F4B084"/>
                    </a:solidFill>
                  </a:tcPr>
                </a:tc>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91.02</a:t>
                      </a: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solidFill>
                      <a:srgbClr val="FFF2CC"/>
                    </a:solidFill>
                  </a:tcPr>
                </a:tc>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172.2882</a:t>
                      </a: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solidFill>
                      <a:srgbClr val="FFF2CC"/>
                    </a:solidFill>
                  </a:tcPr>
                </a:tc>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81.26821</a:t>
                      </a: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solidFill>
                      <a:srgbClr val="FFF2CC"/>
                    </a:solidFill>
                  </a:tcPr>
                </a:tc>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170686</a:t>
                      </a: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solidFill>
                      <a:srgbClr val="FFF2CC"/>
                    </a:solidFill>
                  </a:tcPr>
                </a:tc>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4</a:t>
                      </a: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solidFill>
                      <a:srgbClr val="FFF2CC"/>
                    </a:solidFill>
                  </a:tcPr>
                </a:tc>
                <a:extLst>
                  <a:ext uri="{0D108BD9-81ED-4DB2-BD59-A6C34878D82A}">
                    <a16:rowId xmlns:a16="http://schemas.microsoft.com/office/drawing/2014/main" val="1498567941"/>
                  </a:ext>
                </a:extLst>
              </a:tr>
              <a:tr h="315892">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1928 Mercedes-Benz SSK</a:t>
                      </a: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tcPr>
                </a:tc>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72.56</a:t>
                      </a: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tcPr>
                </a:tc>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149.8875</a:t>
                      </a: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tcPr>
                </a:tc>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77.3275</a:t>
                      </a: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tcPr>
                </a:tc>
                <a:tc>
                  <a:txBody>
                    <a:bodyPr/>
                    <a:lstStyle/>
                    <a:p>
                      <a:pPr algn="ctr" fontAlgn="b"/>
                      <a:endParaRPr lang="en-IN" sz="1600" b="0" i="0" u="none" strike="noStrike">
                        <a:solidFill>
                          <a:srgbClr val="000000"/>
                        </a:solidFill>
                        <a:effectLst/>
                        <a:latin typeface="Cambria Math" panose="02040503050406030204" pitchFamily="18" charset="0"/>
                        <a:ea typeface="Cambria Math" panose="02040503050406030204" pitchFamily="18" charset="0"/>
                      </a:endParaRP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tcPr>
                </a:tc>
                <a:tc>
                  <a:txBody>
                    <a:bodyPr/>
                    <a:lstStyle/>
                    <a:p>
                      <a:pPr algn="ctr" fontAlgn="b"/>
                      <a:endParaRPr lang="en-IN" sz="1600" b="0" i="0" u="none" strike="noStrike">
                        <a:solidFill>
                          <a:srgbClr val="000000"/>
                        </a:solidFill>
                        <a:effectLst/>
                        <a:latin typeface="Cambria Math" panose="02040503050406030204" pitchFamily="18" charset="0"/>
                        <a:ea typeface="Cambria Math" panose="02040503050406030204" pitchFamily="18" charset="0"/>
                      </a:endParaRP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tcPr>
                </a:tc>
                <a:extLst>
                  <a:ext uri="{0D108BD9-81ED-4DB2-BD59-A6C34878D82A}">
                    <a16:rowId xmlns:a16="http://schemas.microsoft.com/office/drawing/2014/main" val="3942664579"/>
                  </a:ext>
                </a:extLst>
              </a:tr>
              <a:tr h="291266">
                <a:tc>
                  <a:txBody>
                    <a:bodyPr/>
                    <a:lstStyle/>
                    <a:p>
                      <a:pPr algn="ctr" fontAlgn="b"/>
                      <a:r>
                        <a:rPr lang="en-IN" sz="1600" b="0" i="0" u="none" strike="noStrike" dirty="0">
                          <a:solidFill>
                            <a:srgbClr val="000000"/>
                          </a:solidFill>
                          <a:effectLst/>
                          <a:highlight>
                            <a:srgbClr val="808080"/>
                          </a:highlight>
                          <a:latin typeface="Cambria Math" panose="02040503050406030204" pitchFamily="18" charset="0"/>
                          <a:ea typeface="Cambria Math" panose="02040503050406030204" pitchFamily="18" charset="0"/>
                        </a:rPr>
                        <a:t>1968 Ford Mustang</a:t>
                      </a: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solidFill>
                      <a:srgbClr val="F4B084"/>
                    </a:solidFill>
                  </a:tcPr>
                </a:tc>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95.34</a:t>
                      </a: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solidFill>
                      <a:srgbClr val="FFF2CC"/>
                    </a:solidFill>
                  </a:tcPr>
                </a:tc>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172.4463</a:t>
                      </a: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solidFill>
                      <a:srgbClr val="FFF2CC"/>
                    </a:solidFill>
                  </a:tcPr>
                </a:tc>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77.1063</a:t>
                      </a: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solidFill>
                      <a:srgbClr val="FFF2CC"/>
                    </a:solidFill>
                  </a:tcPr>
                </a:tc>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156073.9</a:t>
                      </a: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solidFill>
                      <a:srgbClr val="FFF2CC"/>
                    </a:solidFill>
                  </a:tcPr>
                </a:tc>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5</a:t>
                      </a: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solidFill>
                      <a:srgbClr val="FFF2CC"/>
                    </a:solidFill>
                  </a:tcPr>
                </a:tc>
                <a:extLst>
                  <a:ext uri="{0D108BD9-81ED-4DB2-BD59-A6C34878D82A}">
                    <a16:rowId xmlns:a16="http://schemas.microsoft.com/office/drawing/2014/main" val="2197973346"/>
                  </a:ext>
                </a:extLst>
              </a:tr>
              <a:tr h="291266">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1969 Ford Falcon</a:t>
                      </a: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solidFill>
                      <a:srgbClr val="F4B084"/>
                    </a:solidFill>
                  </a:tcPr>
                </a:tc>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83.05</a:t>
                      </a: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tcPr>
                </a:tc>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158.2189</a:t>
                      </a: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tcPr>
                </a:tc>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75.16889</a:t>
                      </a: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tcPr>
                </a:tc>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152543</a:t>
                      </a: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tcPr>
                </a:tc>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6</a:t>
                      </a: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tcPr>
                </a:tc>
                <a:extLst>
                  <a:ext uri="{0D108BD9-81ED-4DB2-BD59-A6C34878D82A}">
                    <a16:rowId xmlns:a16="http://schemas.microsoft.com/office/drawing/2014/main" val="967818701"/>
                  </a:ext>
                </a:extLst>
              </a:tr>
              <a:tr h="419234">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1992 Ferrari 360 Spider red</a:t>
                      </a: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solidFill>
                      <a:srgbClr val="F4B084"/>
                    </a:solidFill>
                  </a:tcPr>
                </a:tc>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77.9</a:t>
                      </a: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solidFill>
                      <a:srgbClr val="FFF2CC"/>
                    </a:solidFill>
                  </a:tcPr>
                </a:tc>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152.3428</a:t>
                      </a: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solidFill>
                      <a:srgbClr val="FFF2CC"/>
                    </a:solidFill>
                  </a:tcPr>
                </a:tc>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74.44283</a:t>
                      </a: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solidFill>
                      <a:srgbClr val="FFF2CC"/>
                    </a:solidFill>
                  </a:tcPr>
                </a:tc>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276840</a:t>
                      </a: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solidFill>
                      <a:srgbClr val="FFF2CC"/>
                    </a:solidFill>
                  </a:tcPr>
                </a:tc>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1</a:t>
                      </a: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solidFill>
                      <a:srgbClr val="FFF2CC"/>
                    </a:solidFill>
                  </a:tcPr>
                </a:tc>
                <a:extLst>
                  <a:ext uri="{0D108BD9-81ED-4DB2-BD59-A6C34878D82A}">
                    <a16:rowId xmlns:a16="http://schemas.microsoft.com/office/drawing/2014/main" val="372613268"/>
                  </a:ext>
                </a:extLst>
              </a:tr>
              <a:tr h="419234">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1917 Grand Touring Sedan</a:t>
                      </a: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solidFill>
                      <a:srgbClr val="F4B084"/>
                    </a:solidFill>
                  </a:tcPr>
                </a:tc>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86.7</a:t>
                      </a: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tcPr>
                </a:tc>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153.68</a:t>
                      </a: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tcPr>
                </a:tc>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66.98</a:t>
                      </a: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tcPr>
                </a:tc>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137322.6</a:t>
                      </a: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tcPr>
                </a:tc>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8</a:t>
                      </a: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tcPr>
                </a:tc>
                <a:extLst>
                  <a:ext uri="{0D108BD9-81ED-4DB2-BD59-A6C34878D82A}">
                    <a16:rowId xmlns:a16="http://schemas.microsoft.com/office/drawing/2014/main" val="2086519424"/>
                  </a:ext>
                </a:extLst>
              </a:tr>
              <a:tr h="419234">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1948 Porsche Type 356 Roadster</a:t>
                      </a: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solidFill>
                      <a:srgbClr val="FFF2CC"/>
                    </a:solidFill>
                  </a:tcPr>
                </a:tc>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62.16</a:t>
                      </a: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solidFill>
                      <a:srgbClr val="FFF2CC"/>
                    </a:solidFill>
                  </a:tcPr>
                </a:tc>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129.0736</a:t>
                      </a: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solidFill>
                      <a:srgbClr val="FFF2CC"/>
                    </a:solidFill>
                  </a:tcPr>
                </a:tc>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66.9136</a:t>
                      </a: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solidFill>
                      <a:srgbClr val="FFF2CC"/>
                    </a:solidFill>
                  </a:tcPr>
                </a:tc>
                <a:tc>
                  <a:txBody>
                    <a:bodyPr/>
                    <a:lstStyle/>
                    <a:p>
                      <a:pPr algn="ctr" fontAlgn="b"/>
                      <a:endParaRPr lang="en-IN" sz="1600" b="0" i="0" u="none" strike="noStrike" dirty="0">
                        <a:solidFill>
                          <a:srgbClr val="000000"/>
                        </a:solidFill>
                        <a:effectLst/>
                        <a:latin typeface="Cambria Math" panose="02040503050406030204" pitchFamily="18" charset="0"/>
                        <a:ea typeface="Cambria Math" panose="02040503050406030204" pitchFamily="18" charset="0"/>
                      </a:endParaRP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solidFill>
                      <a:srgbClr val="FFF2CC"/>
                    </a:solidFill>
                  </a:tcPr>
                </a:tc>
                <a:tc>
                  <a:txBody>
                    <a:bodyPr/>
                    <a:lstStyle/>
                    <a:p>
                      <a:pPr algn="ctr" fontAlgn="b"/>
                      <a:endParaRPr lang="en-IN" sz="1600" b="0" i="0" u="none" strike="noStrike" dirty="0">
                        <a:solidFill>
                          <a:srgbClr val="000000"/>
                        </a:solidFill>
                        <a:effectLst/>
                        <a:latin typeface="Cambria Math" panose="02040503050406030204" pitchFamily="18" charset="0"/>
                        <a:ea typeface="Cambria Math" panose="02040503050406030204" pitchFamily="18" charset="0"/>
                      </a:endParaRP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solidFill>
                      <a:srgbClr val="FFF2CC"/>
                    </a:solidFill>
                  </a:tcPr>
                </a:tc>
                <a:extLst>
                  <a:ext uri="{0D108BD9-81ED-4DB2-BD59-A6C34878D82A}">
                    <a16:rowId xmlns:a16="http://schemas.microsoft.com/office/drawing/2014/main" val="2765428203"/>
                  </a:ext>
                </a:extLst>
              </a:tr>
              <a:tr h="315892">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2002 Suzuki XREO</a:t>
                      </a: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solidFill>
                      <a:srgbClr val="F4B084"/>
                    </a:solidFill>
                  </a:tcPr>
                </a:tc>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66.27</a:t>
                      </a: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tcPr>
                </a:tc>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132.1689</a:t>
                      </a: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tcPr>
                </a:tc>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65.89893</a:t>
                      </a: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tcPr>
                </a:tc>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135767</a:t>
                      </a: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tcPr>
                </a:tc>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9</a:t>
                      </a:r>
                    </a:p>
                  </a:txBody>
                  <a:tcPr marL="6415" marR="6415" marT="641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tcPr>
                </a:tc>
                <a:extLst>
                  <a:ext uri="{0D108BD9-81ED-4DB2-BD59-A6C34878D82A}">
                    <a16:rowId xmlns:a16="http://schemas.microsoft.com/office/drawing/2014/main" val="2449648750"/>
                  </a:ext>
                </a:extLst>
              </a:tr>
            </a:tbl>
          </a:graphicData>
        </a:graphic>
      </p:graphicFrame>
      <p:sp>
        <p:nvSpPr>
          <p:cNvPr id="3" name="Text Placeholder 2">
            <a:extLst>
              <a:ext uri="{FF2B5EF4-FFF2-40B4-BE49-F238E27FC236}">
                <a16:creationId xmlns:a16="http://schemas.microsoft.com/office/drawing/2014/main" id="{C3C54162-77B3-4281-ACBC-C75F80E34A99}"/>
              </a:ext>
            </a:extLst>
          </p:cNvPr>
          <p:cNvSpPr>
            <a:spLocks noGrp="1"/>
          </p:cNvSpPr>
          <p:nvPr>
            <p:ph type="body" idx="4294967295"/>
          </p:nvPr>
        </p:nvSpPr>
        <p:spPr>
          <a:xfrm>
            <a:off x="1028079" y="384279"/>
            <a:ext cx="5478738" cy="468313"/>
          </a:xfrm>
        </p:spPr>
        <p:txBody>
          <a:bodyPr>
            <a:normAutofit/>
          </a:bodyPr>
          <a:lstStyle/>
          <a:p>
            <a:pPr marL="0" indent="0">
              <a:buNone/>
            </a:pPr>
            <a:r>
              <a:rPr lang="en-IN" sz="2000" b="1" dirty="0">
                <a:solidFill>
                  <a:schemeClr val="accent2">
                    <a:lumMod val="50000"/>
                  </a:schemeClr>
                </a:solidFill>
                <a:latin typeface="Cambria Math" panose="02040503050406030204" pitchFamily="18" charset="0"/>
                <a:ea typeface="Cambria Math" panose="02040503050406030204" pitchFamily="18" charset="0"/>
              </a:rPr>
              <a:t>Products earning high average profit</a:t>
            </a:r>
          </a:p>
        </p:txBody>
      </p:sp>
    </p:spTree>
    <p:extLst>
      <p:ext uri="{BB962C8B-B14F-4D97-AF65-F5344CB8AC3E}">
        <p14:creationId xmlns:p14="http://schemas.microsoft.com/office/powerpoint/2010/main" val="27879219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6152E7A9-E3DD-4106-B1D3-4ADF55D23672}"/>
              </a:ext>
            </a:extLst>
          </p:cNvPr>
          <p:cNvSpPr>
            <a:spLocks noGrp="1"/>
          </p:cNvSpPr>
          <p:nvPr>
            <p:ph type="title"/>
          </p:nvPr>
        </p:nvSpPr>
        <p:spPr>
          <a:xfrm>
            <a:off x="685800" y="248478"/>
            <a:ext cx="10396882" cy="712307"/>
          </a:xfrm>
        </p:spPr>
        <p:txBody>
          <a:bodyPr>
            <a:normAutofit/>
          </a:bodyPr>
          <a:lstStyle/>
          <a:p>
            <a:pPr marL="0" marR="0" lvl="0" indent="0" defTabSz="914400" rtl="0" eaLnBrk="1" fontAlgn="auto" latinLnBrk="0" hangingPunct="1">
              <a:lnSpc>
                <a:spcPct val="120000"/>
              </a:lnSpc>
              <a:spcBef>
                <a:spcPts val="1000"/>
              </a:spcBef>
              <a:spcAft>
                <a:spcPts val="0"/>
              </a:spcAft>
              <a:tabLst/>
              <a:defRPr/>
            </a:pPr>
            <a:r>
              <a:rPr kumimoji="0" lang="en-IN" sz="2400" b="1" i="0" u="none" strike="noStrike" kern="1200" cap="none" spc="0" normalizeH="0" baseline="0" noProof="0" dirty="0">
                <a:ln>
                  <a:noFill/>
                </a:ln>
                <a:solidFill>
                  <a:srgbClr val="DD8047">
                    <a:lumMod val="50000"/>
                  </a:srgbClr>
                </a:solidFill>
                <a:effectLst/>
                <a:uLnTx/>
                <a:uFillTx/>
                <a:latin typeface="Cambria Math" panose="02040503050406030204" pitchFamily="18" charset="0"/>
                <a:ea typeface="Cambria Math" panose="02040503050406030204" pitchFamily="18" charset="0"/>
                <a:cs typeface="+mn-cs"/>
              </a:rPr>
              <a:t>Products earning low average profit</a:t>
            </a:r>
            <a:endParaRPr lang="en-IN" sz="6000" cap="none" dirty="0">
              <a:latin typeface="Cambria Math" panose="02040503050406030204" pitchFamily="18" charset="0"/>
              <a:ea typeface="Cambria Math" panose="02040503050406030204" pitchFamily="18" charset="0"/>
            </a:endParaRPr>
          </a:p>
        </p:txBody>
      </p:sp>
      <p:graphicFrame>
        <p:nvGraphicFramePr>
          <p:cNvPr id="10" name="Content Placeholder 11">
            <a:extLst>
              <a:ext uri="{FF2B5EF4-FFF2-40B4-BE49-F238E27FC236}">
                <a16:creationId xmlns:a16="http://schemas.microsoft.com/office/drawing/2014/main" id="{1ACC3877-F26D-46F1-8844-FE135B31BC92}"/>
              </a:ext>
            </a:extLst>
          </p:cNvPr>
          <p:cNvGraphicFramePr>
            <a:graphicFrameLocks noGrp="1"/>
          </p:cNvGraphicFramePr>
          <p:nvPr>
            <p:ph sz="quarter" idx="13"/>
            <p:extLst>
              <p:ext uri="{D42A27DB-BD31-4B8C-83A1-F6EECF244321}">
                <p14:modId xmlns:p14="http://schemas.microsoft.com/office/powerpoint/2010/main" val="2497117197"/>
              </p:ext>
            </p:extLst>
          </p:nvPr>
        </p:nvGraphicFramePr>
        <p:xfrm>
          <a:off x="662609" y="1398107"/>
          <a:ext cx="8587408" cy="4061786"/>
        </p:xfrm>
        <a:graphic>
          <a:graphicData uri="http://schemas.openxmlformats.org/drawingml/2006/table">
            <a:tbl>
              <a:tblPr/>
              <a:tblGrid>
                <a:gridCol w="3644348">
                  <a:extLst>
                    <a:ext uri="{9D8B030D-6E8A-4147-A177-3AD203B41FA5}">
                      <a16:colId xmlns:a16="http://schemas.microsoft.com/office/drawing/2014/main" val="3463640732"/>
                    </a:ext>
                  </a:extLst>
                </a:gridCol>
                <a:gridCol w="1630017">
                  <a:extLst>
                    <a:ext uri="{9D8B030D-6E8A-4147-A177-3AD203B41FA5}">
                      <a16:colId xmlns:a16="http://schemas.microsoft.com/office/drawing/2014/main" val="3568205443"/>
                    </a:ext>
                  </a:extLst>
                </a:gridCol>
                <a:gridCol w="1524000">
                  <a:extLst>
                    <a:ext uri="{9D8B030D-6E8A-4147-A177-3AD203B41FA5}">
                      <a16:colId xmlns:a16="http://schemas.microsoft.com/office/drawing/2014/main" val="3196011144"/>
                    </a:ext>
                  </a:extLst>
                </a:gridCol>
                <a:gridCol w="1789043">
                  <a:extLst>
                    <a:ext uri="{9D8B030D-6E8A-4147-A177-3AD203B41FA5}">
                      <a16:colId xmlns:a16="http://schemas.microsoft.com/office/drawing/2014/main" val="2180133879"/>
                    </a:ext>
                  </a:extLst>
                </a:gridCol>
              </a:tblGrid>
              <a:tr h="585386">
                <a:tc>
                  <a:txBody>
                    <a:bodyPr/>
                    <a:lstStyle/>
                    <a:p>
                      <a:pPr algn="ctr" fontAlgn="b"/>
                      <a:r>
                        <a:rPr lang="en-IN" sz="1800" b="1" i="0" u="none" strike="noStrike" dirty="0">
                          <a:solidFill>
                            <a:schemeClr val="accent5">
                              <a:lumMod val="50000"/>
                            </a:schemeClr>
                          </a:solidFill>
                          <a:effectLst/>
                          <a:latin typeface="Cambria Math" panose="02040503050406030204" pitchFamily="18" charset="0"/>
                          <a:ea typeface="Cambria Math" panose="02040503050406030204" pitchFamily="18" charset="0"/>
                        </a:rPr>
                        <a:t>Product Name</a:t>
                      </a:r>
                    </a:p>
                  </a:txBody>
                  <a:tcPr marL="8405" marR="8405" marT="840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solidFill>
                      <a:schemeClr val="accent2">
                        <a:lumMod val="60000"/>
                        <a:lumOff val="40000"/>
                      </a:schemeClr>
                    </a:solidFill>
                  </a:tcPr>
                </a:tc>
                <a:tc>
                  <a:txBody>
                    <a:bodyPr/>
                    <a:lstStyle/>
                    <a:p>
                      <a:pPr algn="ctr" fontAlgn="b"/>
                      <a:r>
                        <a:rPr lang="en-IN" sz="1800" b="1" i="0" u="none" strike="noStrike" dirty="0">
                          <a:solidFill>
                            <a:schemeClr val="accent5">
                              <a:lumMod val="50000"/>
                            </a:schemeClr>
                          </a:solidFill>
                          <a:effectLst/>
                          <a:latin typeface="Cambria Math" panose="02040503050406030204" pitchFamily="18" charset="0"/>
                          <a:ea typeface="Cambria Math" panose="02040503050406030204" pitchFamily="18" charset="0"/>
                        </a:rPr>
                        <a:t>Buy Price</a:t>
                      </a:r>
                    </a:p>
                  </a:txBody>
                  <a:tcPr marL="8405" marR="8405" marT="840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solidFill>
                      <a:schemeClr val="accent2">
                        <a:lumMod val="60000"/>
                        <a:lumOff val="40000"/>
                      </a:schemeClr>
                    </a:solidFill>
                  </a:tcPr>
                </a:tc>
                <a:tc>
                  <a:txBody>
                    <a:bodyPr/>
                    <a:lstStyle/>
                    <a:p>
                      <a:pPr algn="ctr" fontAlgn="b"/>
                      <a:r>
                        <a:rPr lang="en-IN" sz="1800" b="1" i="0" u="none" strike="noStrike" dirty="0">
                          <a:solidFill>
                            <a:schemeClr val="accent5">
                              <a:lumMod val="50000"/>
                            </a:schemeClr>
                          </a:solidFill>
                          <a:effectLst/>
                          <a:latin typeface="Cambria Math" panose="02040503050406030204" pitchFamily="18" charset="0"/>
                          <a:ea typeface="Cambria Math" panose="02040503050406030204" pitchFamily="18" charset="0"/>
                        </a:rPr>
                        <a:t>Average Price</a:t>
                      </a:r>
                    </a:p>
                    <a:p>
                      <a:pPr algn="ctr" fontAlgn="b"/>
                      <a:r>
                        <a:rPr lang="en-IN" sz="1800" b="1" i="0" u="none" strike="noStrike" dirty="0">
                          <a:solidFill>
                            <a:schemeClr val="accent5">
                              <a:lumMod val="50000"/>
                            </a:schemeClr>
                          </a:solidFill>
                          <a:effectLst/>
                          <a:latin typeface="Cambria Math" panose="02040503050406030204" pitchFamily="18" charset="0"/>
                          <a:ea typeface="Cambria Math" panose="02040503050406030204" pitchFamily="18" charset="0"/>
                        </a:rPr>
                        <a:t>paid</a:t>
                      </a:r>
                    </a:p>
                  </a:txBody>
                  <a:tcPr marL="8405" marR="8405" marT="840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solidFill>
                      <a:schemeClr val="accent2">
                        <a:lumMod val="60000"/>
                        <a:lumOff val="40000"/>
                      </a:schemeClr>
                    </a:solidFill>
                  </a:tcPr>
                </a:tc>
                <a:tc>
                  <a:txBody>
                    <a:bodyPr/>
                    <a:lstStyle/>
                    <a:p>
                      <a:pPr algn="ctr" fontAlgn="b"/>
                      <a:r>
                        <a:rPr lang="en-IN" sz="1800" b="1" i="0" u="none" strike="noStrike" dirty="0">
                          <a:solidFill>
                            <a:schemeClr val="accent5">
                              <a:lumMod val="50000"/>
                            </a:schemeClr>
                          </a:solidFill>
                          <a:effectLst/>
                          <a:latin typeface="Cambria Math" panose="02040503050406030204" pitchFamily="18" charset="0"/>
                          <a:ea typeface="Cambria Math" panose="02040503050406030204" pitchFamily="18" charset="0"/>
                        </a:rPr>
                        <a:t>Average</a:t>
                      </a:r>
                    </a:p>
                    <a:p>
                      <a:pPr algn="ctr" fontAlgn="b"/>
                      <a:r>
                        <a:rPr lang="en-IN" sz="1800" b="1" i="0" u="none" strike="noStrike" dirty="0">
                          <a:solidFill>
                            <a:schemeClr val="accent5">
                              <a:lumMod val="50000"/>
                            </a:schemeClr>
                          </a:solidFill>
                          <a:effectLst/>
                          <a:latin typeface="Cambria Math" panose="02040503050406030204" pitchFamily="18" charset="0"/>
                          <a:ea typeface="Cambria Math" panose="02040503050406030204" pitchFamily="18" charset="0"/>
                        </a:rPr>
                        <a:t>Profit</a:t>
                      </a:r>
                    </a:p>
                  </a:txBody>
                  <a:tcPr marL="8405" marR="8405" marT="840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solidFill>
                      <a:schemeClr val="accent2">
                        <a:lumMod val="60000"/>
                        <a:lumOff val="40000"/>
                      </a:schemeClr>
                    </a:solidFill>
                  </a:tcPr>
                </a:tc>
                <a:extLst>
                  <a:ext uri="{0D108BD9-81ED-4DB2-BD59-A6C34878D82A}">
                    <a16:rowId xmlns:a16="http://schemas.microsoft.com/office/drawing/2014/main" val="1783483903"/>
                  </a:ext>
                </a:extLst>
              </a:tr>
              <a:tr h="347640">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1939 Chevrolet Deluxe Coupe</a:t>
                      </a:r>
                    </a:p>
                  </a:txBody>
                  <a:tcPr marL="8405" marR="8405" marT="840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solidFill>
                      <a:srgbClr val="FFF2CC"/>
                    </a:solidFill>
                  </a:tcPr>
                </a:tc>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22.57</a:t>
                      </a:r>
                    </a:p>
                  </a:txBody>
                  <a:tcPr marL="8405" marR="8405" marT="840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solidFill>
                      <a:srgbClr val="FFF2CC"/>
                    </a:solidFill>
                  </a:tcPr>
                </a:tc>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29.93</a:t>
                      </a:r>
                    </a:p>
                  </a:txBody>
                  <a:tcPr marL="8405" marR="8405" marT="840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solidFill>
                      <a:srgbClr val="FFF2CC"/>
                    </a:solidFill>
                  </a:tcPr>
                </a:tc>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7.36</a:t>
                      </a:r>
                    </a:p>
                  </a:txBody>
                  <a:tcPr marL="8405" marR="8405" marT="840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solidFill>
                      <a:srgbClr val="FFF2CC"/>
                    </a:solidFill>
                  </a:tcPr>
                </a:tc>
                <a:extLst>
                  <a:ext uri="{0D108BD9-81ED-4DB2-BD59-A6C34878D82A}">
                    <a16:rowId xmlns:a16="http://schemas.microsoft.com/office/drawing/2014/main" val="583293677"/>
                  </a:ext>
                </a:extLst>
              </a:tr>
              <a:tr h="347640">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Boeing X-32A JSF</a:t>
                      </a:r>
                      <a:endParaRPr lang="en-IN" sz="1600" b="0" i="0" u="none" strike="noStrike" dirty="0">
                        <a:solidFill>
                          <a:srgbClr val="000000"/>
                        </a:solidFill>
                        <a:effectLst/>
                        <a:latin typeface="Cambria Math" panose="02040503050406030204" pitchFamily="18" charset="0"/>
                        <a:ea typeface="Cambria Math" panose="02040503050406030204" pitchFamily="18" charset="0"/>
                      </a:endParaRPr>
                    </a:p>
                  </a:txBody>
                  <a:tcPr marL="8405" marR="8405" marT="840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tcPr>
                </a:tc>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32.77</a:t>
                      </a:r>
                    </a:p>
                  </a:txBody>
                  <a:tcPr marL="8405" marR="8405" marT="840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tcPr>
                </a:tc>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44.42714</a:t>
                      </a:r>
                    </a:p>
                  </a:txBody>
                  <a:tcPr marL="8405" marR="8405" marT="840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tcPr>
                </a:tc>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11.657143</a:t>
                      </a:r>
                    </a:p>
                  </a:txBody>
                  <a:tcPr marL="8405" marR="8405" marT="840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tcPr>
                </a:tc>
                <a:extLst>
                  <a:ext uri="{0D108BD9-81ED-4DB2-BD59-A6C34878D82A}">
                    <a16:rowId xmlns:a16="http://schemas.microsoft.com/office/drawing/2014/main" val="235422208"/>
                  </a:ext>
                </a:extLst>
              </a:tr>
              <a:tr h="347640">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1930 Buick Marquette Phaeton</a:t>
                      </a:r>
                    </a:p>
                  </a:txBody>
                  <a:tcPr marL="8405" marR="8405" marT="840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solidFill>
                      <a:srgbClr val="FFF2CC"/>
                    </a:solidFill>
                  </a:tcPr>
                </a:tc>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27.06</a:t>
                      </a:r>
                    </a:p>
                  </a:txBody>
                  <a:tcPr marL="8405" marR="8405" marT="840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solidFill>
                      <a:srgbClr val="FFF2CC"/>
                    </a:solidFill>
                  </a:tcPr>
                </a:tc>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38.79107</a:t>
                      </a:r>
                    </a:p>
                  </a:txBody>
                  <a:tcPr marL="8405" marR="8405" marT="840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solidFill>
                      <a:srgbClr val="FFF2CC"/>
                    </a:solidFill>
                  </a:tcPr>
                </a:tc>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11.731071</a:t>
                      </a:r>
                    </a:p>
                  </a:txBody>
                  <a:tcPr marL="8405" marR="8405" marT="840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solidFill>
                      <a:srgbClr val="FFF2CC"/>
                    </a:solidFill>
                  </a:tcPr>
                </a:tc>
                <a:extLst>
                  <a:ext uri="{0D108BD9-81ED-4DB2-BD59-A6C34878D82A}">
                    <a16:rowId xmlns:a16="http://schemas.microsoft.com/office/drawing/2014/main" val="3375696700"/>
                  </a:ext>
                </a:extLst>
              </a:tr>
              <a:tr h="347640">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1982 Ducati 996 R</a:t>
                      </a:r>
                    </a:p>
                  </a:txBody>
                  <a:tcPr marL="8405" marR="8405" marT="840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tcPr>
                </a:tc>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24.14</a:t>
                      </a:r>
                    </a:p>
                  </a:txBody>
                  <a:tcPr marL="8405" marR="8405" marT="840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tcPr>
                </a:tc>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36.59407</a:t>
                      </a:r>
                    </a:p>
                  </a:txBody>
                  <a:tcPr marL="8405" marR="8405" marT="840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tcPr>
                </a:tc>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12.454074</a:t>
                      </a:r>
                    </a:p>
                  </a:txBody>
                  <a:tcPr marL="8405" marR="8405" marT="840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tcPr>
                </a:tc>
                <a:extLst>
                  <a:ext uri="{0D108BD9-81ED-4DB2-BD59-A6C34878D82A}">
                    <a16:rowId xmlns:a16="http://schemas.microsoft.com/office/drawing/2014/main" val="502287880"/>
                  </a:ext>
                </a:extLst>
              </a:tr>
              <a:tr h="347640">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1982 Ducati 900 Monster</a:t>
                      </a:r>
                    </a:p>
                  </a:txBody>
                  <a:tcPr marL="8405" marR="8405" marT="840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solidFill>
                      <a:srgbClr val="FFF2CC"/>
                    </a:solidFill>
                  </a:tcPr>
                </a:tc>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47.1</a:t>
                      </a:r>
                      <a:endParaRPr lang="en-IN" sz="1600" b="0" i="0" u="none" strike="noStrike" dirty="0">
                        <a:solidFill>
                          <a:srgbClr val="000000"/>
                        </a:solidFill>
                        <a:effectLst/>
                        <a:latin typeface="Cambria Math" panose="02040503050406030204" pitchFamily="18" charset="0"/>
                        <a:ea typeface="Cambria Math" panose="02040503050406030204" pitchFamily="18" charset="0"/>
                      </a:endParaRPr>
                    </a:p>
                  </a:txBody>
                  <a:tcPr marL="8405" marR="8405" marT="840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solidFill>
                      <a:srgbClr val="FFF2CC"/>
                    </a:solidFill>
                  </a:tcPr>
                </a:tc>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61.35889</a:t>
                      </a:r>
                    </a:p>
                  </a:txBody>
                  <a:tcPr marL="8405" marR="8405" marT="840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solidFill>
                      <a:srgbClr val="FFF2CC"/>
                    </a:solidFill>
                  </a:tcPr>
                </a:tc>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14.258889</a:t>
                      </a:r>
                    </a:p>
                  </a:txBody>
                  <a:tcPr marL="8405" marR="8405" marT="840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solidFill>
                      <a:srgbClr val="FFF2CC"/>
                    </a:solidFill>
                  </a:tcPr>
                </a:tc>
                <a:extLst>
                  <a:ext uri="{0D108BD9-81ED-4DB2-BD59-A6C34878D82A}">
                    <a16:rowId xmlns:a16="http://schemas.microsoft.com/office/drawing/2014/main" val="606859441"/>
                  </a:ext>
                </a:extLst>
              </a:tr>
              <a:tr h="347640">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1948 Porsche 356-A Roadster</a:t>
                      </a:r>
                    </a:p>
                  </a:txBody>
                  <a:tcPr marL="8405" marR="8405" marT="840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tcPr>
                </a:tc>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53.9</a:t>
                      </a:r>
                      <a:endParaRPr lang="en-IN" sz="1600" b="0" i="0" u="none" strike="noStrike" dirty="0">
                        <a:solidFill>
                          <a:srgbClr val="000000"/>
                        </a:solidFill>
                        <a:effectLst/>
                        <a:latin typeface="Cambria Math" panose="02040503050406030204" pitchFamily="18" charset="0"/>
                        <a:ea typeface="Cambria Math" panose="02040503050406030204" pitchFamily="18" charset="0"/>
                      </a:endParaRPr>
                    </a:p>
                  </a:txBody>
                  <a:tcPr marL="8405" marR="8405" marT="840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tcPr>
                </a:tc>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68.53</a:t>
                      </a:r>
                    </a:p>
                  </a:txBody>
                  <a:tcPr marL="8405" marR="8405" marT="840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tcPr>
                </a:tc>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14.63</a:t>
                      </a:r>
                    </a:p>
                  </a:txBody>
                  <a:tcPr marL="8405" marR="8405" marT="840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tcPr>
                </a:tc>
                <a:extLst>
                  <a:ext uri="{0D108BD9-81ED-4DB2-BD59-A6C34878D82A}">
                    <a16:rowId xmlns:a16="http://schemas.microsoft.com/office/drawing/2014/main" val="3895586713"/>
                  </a:ext>
                </a:extLst>
              </a:tr>
              <a:tr h="347640">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1936 Mercedes Benz 500k Roadster</a:t>
                      </a:r>
                    </a:p>
                  </a:txBody>
                  <a:tcPr marL="8405" marR="8405" marT="840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solidFill>
                      <a:srgbClr val="FFF2CC"/>
                    </a:solidFill>
                  </a:tcPr>
                </a:tc>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21.75</a:t>
                      </a:r>
                      <a:endParaRPr lang="en-IN" sz="1600" b="0" i="0" u="none" strike="noStrike" dirty="0">
                        <a:solidFill>
                          <a:srgbClr val="000000"/>
                        </a:solidFill>
                        <a:effectLst/>
                        <a:latin typeface="Cambria Math" panose="02040503050406030204" pitchFamily="18" charset="0"/>
                        <a:ea typeface="Cambria Math" panose="02040503050406030204" pitchFamily="18" charset="0"/>
                      </a:endParaRPr>
                    </a:p>
                  </a:txBody>
                  <a:tcPr marL="8405" marR="8405" marT="840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solidFill>
                      <a:srgbClr val="FFF2CC"/>
                    </a:solidFill>
                  </a:tcPr>
                </a:tc>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36.3876</a:t>
                      </a:r>
                    </a:p>
                  </a:txBody>
                  <a:tcPr marL="8405" marR="8405" marT="840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solidFill>
                      <a:srgbClr val="FFF2CC"/>
                    </a:solidFill>
                  </a:tcPr>
                </a:tc>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14.6376</a:t>
                      </a:r>
                    </a:p>
                  </a:txBody>
                  <a:tcPr marL="8405" marR="8405" marT="840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solidFill>
                      <a:srgbClr val="FFF2CC"/>
                    </a:solidFill>
                  </a:tcPr>
                </a:tc>
                <a:extLst>
                  <a:ext uri="{0D108BD9-81ED-4DB2-BD59-A6C34878D82A}">
                    <a16:rowId xmlns:a16="http://schemas.microsoft.com/office/drawing/2014/main" val="782103740"/>
                  </a:ext>
                </a:extLst>
              </a:tr>
              <a:tr h="347640">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1971 Alpine Renault 1600s</a:t>
                      </a:r>
                    </a:p>
                  </a:txBody>
                  <a:tcPr marL="8405" marR="8405" marT="840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tcPr>
                </a:tc>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38.58</a:t>
                      </a:r>
                    </a:p>
                  </a:txBody>
                  <a:tcPr marL="8405" marR="8405" marT="840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tcPr>
                </a:tc>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54.13259</a:t>
                      </a:r>
                    </a:p>
                  </a:txBody>
                  <a:tcPr marL="8405" marR="8405" marT="840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tcPr>
                </a:tc>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15.552593</a:t>
                      </a:r>
                    </a:p>
                  </a:txBody>
                  <a:tcPr marL="8405" marR="8405" marT="840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tcPr>
                </a:tc>
                <a:extLst>
                  <a:ext uri="{0D108BD9-81ED-4DB2-BD59-A6C34878D82A}">
                    <a16:rowId xmlns:a16="http://schemas.microsoft.com/office/drawing/2014/main" val="1306018957"/>
                  </a:ext>
                </a:extLst>
              </a:tr>
              <a:tr h="347640">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Pont Yacht</a:t>
                      </a:r>
                    </a:p>
                  </a:txBody>
                  <a:tcPr marL="8405" marR="8405" marT="840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solidFill>
                      <a:srgbClr val="FFF2CC"/>
                    </a:solidFill>
                  </a:tcPr>
                </a:tc>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33.3</a:t>
                      </a:r>
                    </a:p>
                  </a:txBody>
                  <a:tcPr marL="8405" marR="8405" marT="840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solidFill>
                      <a:srgbClr val="FFF2CC"/>
                    </a:solidFill>
                  </a:tcPr>
                </a:tc>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49.40259</a:t>
                      </a:r>
                      <a:endParaRPr lang="en-IN" sz="1600" b="0" i="0" u="none" strike="noStrike" dirty="0">
                        <a:solidFill>
                          <a:srgbClr val="000000"/>
                        </a:solidFill>
                        <a:effectLst/>
                        <a:latin typeface="Cambria Math" panose="02040503050406030204" pitchFamily="18" charset="0"/>
                        <a:ea typeface="Cambria Math" panose="02040503050406030204" pitchFamily="18" charset="0"/>
                      </a:endParaRPr>
                    </a:p>
                  </a:txBody>
                  <a:tcPr marL="8405" marR="8405" marT="840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solidFill>
                      <a:srgbClr val="FFF2CC"/>
                    </a:solidFill>
                  </a:tcPr>
                </a:tc>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16.102593</a:t>
                      </a:r>
                    </a:p>
                  </a:txBody>
                  <a:tcPr marL="8405" marR="8405" marT="840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solidFill>
                      <a:srgbClr val="FFF2CC"/>
                    </a:solidFill>
                  </a:tcPr>
                </a:tc>
                <a:extLst>
                  <a:ext uri="{0D108BD9-81ED-4DB2-BD59-A6C34878D82A}">
                    <a16:rowId xmlns:a16="http://schemas.microsoft.com/office/drawing/2014/main" val="28016938"/>
                  </a:ext>
                </a:extLst>
              </a:tr>
              <a:tr h="347640">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1958 Chevy Corvette Limited Edition</a:t>
                      </a:r>
                    </a:p>
                  </a:txBody>
                  <a:tcPr marL="8405" marR="8405" marT="840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tcPr>
                </a:tc>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15.91</a:t>
                      </a:r>
                      <a:endParaRPr lang="en-IN" sz="1600" b="0" i="0" u="none" strike="noStrike" dirty="0">
                        <a:solidFill>
                          <a:srgbClr val="000000"/>
                        </a:solidFill>
                        <a:effectLst/>
                        <a:latin typeface="Cambria Math" panose="02040503050406030204" pitchFamily="18" charset="0"/>
                        <a:ea typeface="Cambria Math" panose="02040503050406030204" pitchFamily="18" charset="0"/>
                      </a:endParaRPr>
                    </a:p>
                  </a:txBody>
                  <a:tcPr marL="8405" marR="8405" marT="840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tcPr>
                </a:tc>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32.06357</a:t>
                      </a:r>
                      <a:endParaRPr lang="en-IN" sz="1600" b="0" i="0" u="none" strike="noStrike" dirty="0">
                        <a:solidFill>
                          <a:srgbClr val="000000"/>
                        </a:solidFill>
                        <a:effectLst/>
                        <a:latin typeface="Cambria Math" panose="02040503050406030204" pitchFamily="18" charset="0"/>
                        <a:ea typeface="Cambria Math" panose="02040503050406030204" pitchFamily="18" charset="0"/>
                      </a:endParaRPr>
                    </a:p>
                  </a:txBody>
                  <a:tcPr marL="8405" marR="8405" marT="840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tcPr>
                </a:tc>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16.153571</a:t>
                      </a:r>
                    </a:p>
                  </a:txBody>
                  <a:tcPr marL="8405" marR="8405" marT="8405" marB="0" anchor="b">
                    <a:lnL w="6350" cap="flat" cmpd="sng" algn="ctr">
                      <a:solidFill>
                        <a:srgbClr val="FFC000"/>
                      </a:solidFill>
                      <a:prstDash val="solid"/>
                      <a:round/>
                      <a:headEnd type="none" w="med" len="med"/>
                      <a:tailEnd type="none" w="med" len="med"/>
                    </a:lnL>
                    <a:lnR w="6350" cap="flat" cmpd="sng" algn="ctr">
                      <a:solidFill>
                        <a:srgbClr val="FFC000"/>
                      </a:solidFill>
                      <a:prstDash val="solid"/>
                      <a:round/>
                      <a:headEnd type="none" w="med" len="med"/>
                      <a:tailEnd type="none" w="med" len="med"/>
                    </a:lnR>
                    <a:lnT w="6350" cap="flat" cmpd="sng" algn="ctr">
                      <a:solidFill>
                        <a:srgbClr val="FFC000"/>
                      </a:solidFill>
                      <a:prstDash val="solid"/>
                      <a:round/>
                      <a:headEnd type="none" w="med" len="med"/>
                      <a:tailEnd type="none" w="med" len="med"/>
                    </a:lnT>
                    <a:lnB w="6350" cap="flat" cmpd="sng" algn="ctr">
                      <a:solidFill>
                        <a:srgbClr val="FFC000"/>
                      </a:solidFill>
                      <a:prstDash val="solid"/>
                      <a:round/>
                      <a:headEnd type="none" w="med" len="med"/>
                      <a:tailEnd type="none" w="med" len="med"/>
                    </a:lnB>
                  </a:tcPr>
                </a:tc>
                <a:extLst>
                  <a:ext uri="{0D108BD9-81ED-4DB2-BD59-A6C34878D82A}">
                    <a16:rowId xmlns:a16="http://schemas.microsoft.com/office/drawing/2014/main" val="462653263"/>
                  </a:ext>
                </a:extLst>
              </a:tr>
            </a:tbl>
          </a:graphicData>
        </a:graphic>
      </p:graphicFrame>
    </p:spTree>
    <p:extLst>
      <p:ext uri="{BB962C8B-B14F-4D97-AF65-F5344CB8AC3E}">
        <p14:creationId xmlns:p14="http://schemas.microsoft.com/office/powerpoint/2010/main" val="37560325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1C400C8-65B0-42E4-9E7A-998FA8339265}"/>
              </a:ext>
            </a:extLst>
          </p:cNvPr>
          <p:cNvSpPr>
            <a:spLocks noGrp="1"/>
          </p:cNvSpPr>
          <p:nvPr>
            <p:ph type="title"/>
          </p:nvPr>
        </p:nvSpPr>
        <p:spPr/>
        <p:txBody>
          <a:bodyPr>
            <a:normAutofit/>
          </a:bodyPr>
          <a:lstStyle/>
          <a:p>
            <a:r>
              <a:rPr lang="en-IN" sz="3200" b="1" cap="none" dirty="0">
                <a:solidFill>
                  <a:schemeClr val="accent5">
                    <a:lumMod val="50000"/>
                  </a:schemeClr>
                </a:solidFill>
                <a:latin typeface="Cambria Math" panose="02040503050406030204" pitchFamily="18" charset="0"/>
                <a:ea typeface="Cambria Math" panose="02040503050406030204" pitchFamily="18" charset="0"/>
              </a:rPr>
              <a:t>Summary:</a:t>
            </a:r>
            <a:r>
              <a:rPr lang="en-IN" sz="3200" cap="none" dirty="0">
                <a:latin typeface="Cambria Math" panose="02040503050406030204" pitchFamily="18" charset="0"/>
                <a:ea typeface="Cambria Math" panose="02040503050406030204" pitchFamily="18" charset="0"/>
              </a:rPr>
              <a:t> </a:t>
            </a:r>
          </a:p>
        </p:txBody>
      </p:sp>
      <p:sp>
        <p:nvSpPr>
          <p:cNvPr id="8" name="Content Placeholder 7">
            <a:extLst>
              <a:ext uri="{FF2B5EF4-FFF2-40B4-BE49-F238E27FC236}">
                <a16:creationId xmlns:a16="http://schemas.microsoft.com/office/drawing/2014/main" id="{D6F3413B-2DBE-4E79-AC5E-BCB2F01C87EF}"/>
              </a:ext>
            </a:extLst>
          </p:cNvPr>
          <p:cNvSpPr>
            <a:spLocks noGrp="1"/>
          </p:cNvSpPr>
          <p:nvPr>
            <p:ph sz="quarter" idx="13"/>
          </p:nvPr>
        </p:nvSpPr>
        <p:spPr>
          <a:xfrm>
            <a:off x="685800" y="1590261"/>
            <a:ext cx="10631557" cy="3784325"/>
          </a:xfrm>
        </p:spPr>
        <p:txBody>
          <a:bodyPr>
            <a:normAutofit fontScale="70000" lnSpcReduction="20000"/>
          </a:bodyPr>
          <a:lstStyle/>
          <a:p>
            <a:r>
              <a:rPr lang="en-IN" sz="2600" cap="none" dirty="0">
                <a:latin typeface="Cambria Math" panose="02040503050406030204" pitchFamily="18" charset="0"/>
                <a:ea typeface="Cambria Math" panose="02040503050406030204" pitchFamily="18" charset="0"/>
              </a:rPr>
              <a:t>Cars quantity in </a:t>
            </a:r>
            <a:r>
              <a:rPr lang="en-IN" sz="2600" b="1" cap="none" dirty="0">
                <a:latin typeface="Cambria Math" panose="02040503050406030204" pitchFamily="18" charset="0"/>
                <a:ea typeface="Cambria Math" panose="02040503050406030204" pitchFamily="18" charset="0"/>
              </a:rPr>
              <a:t>stock</a:t>
            </a:r>
            <a:r>
              <a:rPr lang="en-IN" sz="2600" cap="none" dirty="0">
                <a:latin typeface="Cambria Math" panose="02040503050406030204" pitchFamily="18" charset="0"/>
                <a:ea typeface="Cambria Math" panose="02040503050406030204" pitchFamily="18" charset="0"/>
              </a:rPr>
              <a:t>: no product is in a low inventory levels of less than 10; but, stock is very much less for 4 products that needs immediate action and the rest 105 products have good level of stock available.</a:t>
            </a:r>
          </a:p>
          <a:p>
            <a:r>
              <a:rPr lang="en-IN" sz="2600" cap="none" dirty="0">
                <a:latin typeface="Cambria Math" panose="02040503050406030204" pitchFamily="18" charset="0"/>
                <a:ea typeface="Cambria Math" panose="02040503050406030204" pitchFamily="18" charset="0"/>
              </a:rPr>
              <a:t>Out of 110 products, </a:t>
            </a:r>
            <a:r>
              <a:rPr lang="en-IN" sz="2600" b="1" i="1" cap="none" dirty="0">
                <a:latin typeface="Cambria Math" panose="02040503050406030204" pitchFamily="18" charset="0"/>
                <a:ea typeface="Cambria Math" panose="02040503050406030204" pitchFamily="18" charset="0"/>
              </a:rPr>
              <a:t>1985 Toyota supra</a:t>
            </a:r>
            <a:r>
              <a:rPr lang="en-IN" sz="2600" cap="none" dirty="0">
                <a:latin typeface="Cambria Math" panose="02040503050406030204" pitchFamily="18" charset="0"/>
                <a:ea typeface="Cambria Math" panose="02040503050406030204" pitchFamily="18" charset="0"/>
              </a:rPr>
              <a:t> of classic cars is the only product that hasn't been ordered, a stock of 7733 remains for it</a:t>
            </a:r>
          </a:p>
          <a:p>
            <a:r>
              <a:rPr lang="en-IN" sz="2600" cap="none" dirty="0">
                <a:latin typeface="Cambria Math" panose="02040503050406030204" pitchFamily="18" charset="0"/>
                <a:ea typeface="Cambria Math" panose="02040503050406030204" pitchFamily="18" charset="0"/>
              </a:rPr>
              <a:t>All the products ordered are ordered by minimum of 10 customers</a:t>
            </a:r>
          </a:p>
          <a:p>
            <a:r>
              <a:rPr lang="en-IN" sz="2600" cap="none" dirty="0">
                <a:latin typeface="Cambria Math" panose="02040503050406030204" pitchFamily="18" charset="0"/>
                <a:ea typeface="Cambria Math" panose="02040503050406030204" pitchFamily="18" charset="0"/>
              </a:rPr>
              <a:t>1952 alpine Renault 1300 of classic cars is of MSRP 214.30 being the costliest among all</a:t>
            </a:r>
          </a:p>
          <a:p>
            <a:r>
              <a:rPr lang="en-IN" sz="2600" cap="none" dirty="0">
                <a:latin typeface="Cambria Math" panose="02040503050406030204" pitchFamily="18" charset="0"/>
                <a:ea typeface="Cambria Math" panose="02040503050406030204" pitchFamily="18" charset="0"/>
              </a:rPr>
              <a:t>Considering all the prices given, Classic cars has the highest average price</a:t>
            </a:r>
          </a:p>
          <a:p>
            <a:r>
              <a:rPr lang="en-IN" sz="2600" cap="none" dirty="0">
                <a:latin typeface="Cambria Math" panose="02040503050406030204" pitchFamily="18" charset="0"/>
                <a:ea typeface="Cambria Math" panose="02040503050406030204" pitchFamily="18" charset="0"/>
              </a:rPr>
              <a:t>990 orders are placed whose quantity ordered are more than the average of orders of their product line while remaining 1053 of 2043 orders are below average of orders of their product line</a:t>
            </a:r>
          </a:p>
        </p:txBody>
      </p:sp>
    </p:spTree>
    <p:extLst>
      <p:ext uri="{BB962C8B-B14F-4D97-AF65-F5344CB8AC3E}">
        <p14:creationId xmlns:p14="http://schemas.microsoft.com/office/powerpoint/2010/main" val="41466446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AF4E6A-69AB-4479-B84F-336D6EC6A4E6}"/>
              </a:ext>
            </a:extLst>
          </p:cNvPr>
          <p:cNvSpPr>
            <a:spLocks noGrp="1"/>
          </p:cNvSpPr>
          <p:nvPr>
            <p:ph type="title"/>
          </p:nvPr>
        </p:nvSpPr>
        <p:spPr/>
        <p:txBody>
          <a:bodyPr>
            <a:normAutofit/>
          </a:bodyPr>
          <a:lstStyle/>
          <a:p>
            <a:r>
              <a:rPr lang="en-IN" cap="none" dirty="0">
                <a:solidFill>
                  <a:schemeClr val="tx1">
                    <a:lumMod val="85000"/>
                    <a:lumOff val="15000"/>
                  </a:schemeClr>
                </a:solidFill>
                <a:latin typeface="Cambria Math" panose="02040503050406030204" pitchFamily="18" charset="0"/>
                <a:ea typeface="Cambria Math" panose="02040503050406030204" pitchFamily="18" charset="0"/>
              </a:rPr>
              <a:t>Introduction</a:t>
            </a:r>
          </a:p>
        </p:txBody>
      </p:sp>
      <p:sp>
        <p:nvSpPr>
          <p:cNvPr id="3" name="Content Placeholder 2">
            <a:extLst>
              <a:ext uri="{FF2B5EF4-FFF2-40B4-BE49-F238E27FC236}">
                <a16:creationId xmlns:a16="http://schemas.microsoft.com/office/drawing/2014/main" id="{3F53A823-315C-4982-B8F5-B4041DAE7DCE}"/>
              </a:ext>
            </a:extLst>
          </p:cNvPr>
          <p:cNvSpPr>
            <a:spLocks noGrp="1"/>
          </p:cNvSpPr>
          <p:nvPr>
            <p:ph sz="quarter" idx="13"/>
          </p:nvPr>
        </p:nvSpPr>
        <p:spPr>
          <a:xfrm>
            <a:off x="685801" y="1533309"/>
            <a:ext cx="10394707" cy="3311189"/>
          </a:xfrm>
        </p:spPr>
        <p:txBody>
          <a:bodyPr/>
          <a:lstStyle/>
          <a:p>
            <a:pPr marL="0" indent="0">
              <a:buNone/>
            </a:pPr>
            <a:r>
              <a:rPr lang="en-IN" cap="none" dirty="0">
                <a:latin typeface="Times New Roman" panose="02020603050405020304" pitchFamily="18" charset="0"/>
                <a:ea typeface="Cambria Math" panose="02040503050406030204" pitchFamily="18" charset="0"/>
                <a:cs typeface="Times New Roman" panose="02020603050405020304" pitchFamily="18" charset="0"/>
              </a:rPr>
              <a:t>To analyse a retail company specializing in collectible model vehicles who have a dedicated customer base and a wide selection of products spanning various model lines and scales. </a:t>
            </a:r>
          </a:p>
          <a:p>
            <a:pPr marL="0" indent="0">
              <a:buNone/>
            </a:pPr>
            <a:r>
              <a:rPr lang="en-IN" cap="none" dirty="0">
                <a:latin typeface="Times New Roman" panose="02020603050405020304" pitchFamily="18" charset="0"/>
                <a:ea typeface="Cambria Math" panose="02040503050406030204" pitchFamily="18" charset="0"/>
                <a:cs typeface="Times New Roman" panose="02020603050405020304" pitchFamily="18" charset="0"/>
              </a:rPr>
              <a:t>Analysis to gain valuable insights and make better decisions in several areas such as operational efficiency, customer relationship management, cost optimization, product development, marketing and sales strategies and inventory management. To uncover key factors to enhance salesperson performance, streamline order fulfilment and gain financial insights</a:t>
            </a:r>
          </a:p>
        </p:txBody>
      </p:sp>
    </p:spTree>
    <p:extLst>
      <p:ext uri="{BB962C8B-B14F-4D97-AF65-F5344CB8AC3E}">
        <p14:creationId xmlns:p14="http://schemas.microsoft.com/office/powerpoint/2010/main" val="39760884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22E9B1-7697-43E5-8BE1-7106F7675D00}"/>
              </a:ext>
            </a:extLst>
          </p:cNvPr>
          <p:cNvSpPr>
            <a:spLocks noGrp="1"/>
          </p:cNvSpPr>
          <p:nvPr>
            <p:ph type="title"/>
          </p:nvPr>
        </p:nvSpPr>
        <p:spPr>
          <a:xfrm>
            <a:off x="683627" y="0"/>
            <a:ext cx="10396882" cy="1158140"/>
          </a:xfrm>
        </p:spPr>
        <p:txBody>
          <a:bodyPr>
            <a:normAutofit/>
          </a:bodyPr>
          <a:lstStyle/>
          <a:p>
            <a:r>
              <a:rPr lang="en-IN" cap="none" dirty="0">
                <a:solidFill>
                  <a:schemeClr val="accent5">
                    <a:lumMod val="50000"/>
                  </a:schemeClr>
                </a:solidFill>
                <a:latin typeface="Cambria Math" panose="02040503050406030204" pitchFamily="18" charset="0"/>
                <a:ea typeface="Cambria Math" panose="02040503050406030204" pitchFamily="18" charset="0"/>
              </a:rPr>
              <a:t>Employee analysis</a:t>
            </a:r>
          </a:p>
        </p:txBody>
      </p:sp>
      <p:graphicFrame>
        <p:nvGraphicFramePr>
          <p:cNvPr id="14" name="Content Placeholder 13">
            <a:extLst>
              <a:ext uri="{FF2B5EF4-FFF2-40B4-BE49-F238E27FC236}">
                <a16:creationId xmlns:a16="http://schemas.microsoft.com/office/drawing/2014/main" id="{A89630D4-186E-41A6-A606-2F6509EFC1BE}"/>
              </a:ext>
            </a:extLst>
          </p:cNvPr>
          <p:cNvGraphicFramePr>
            <a:graphicFrameLocks noGrp="1"/>
          </p:cNvGraphicFramePr>
          <p:nvPr>
            <p:ph sz="quarter" idx="13"/>
            <p:extLst>
              <p:ext uri="{D42A27DB-BD31-4B8C-83A1-F6EECF244321}">
                <p14:modId xmlns:p14="http://schemas.microsoft.com/office/powerpoint/2010/main" val="3960761965"/>
              </p:ext>
            </p:extLst>
          </p:nvPr>
        </p:nvGraphicFramePr>
        <p:xfrm>
          <a:off x="683627" y="1961322"/>
          <a:ext cx="4007643" cy="2270760"/>
        </p:xfrm>
        <a:graphic>
          <a:graphicData uri="http://schemas.openxmlformats.org/drawingml/2006/table">
            <a:tbl>
              <a:tblPr>
                <a:tableStyleId>{ED083AE6-46FA-4A59-8FB0-9F97EB10719F}</a:tableStyleId>
              </a:tblPr>
              <a:tblGrid>
                <a:gridCol w="2642669">
                  <a:extLst>
                    <a:ext uri="{9D8B030D-6E8A-4147-A177-3AD203B41FA5}">
                      <a16:colId xmlns:a16="http://schemas.microsoft.com/office/drawing/2014/main" val="2945846850"/>
                    </a:ext>
                  </a:extLst>
                </a:gridCol>
                <a:gridCol w="1364974">
                  <a:extLst>
                    <a:ext uri="{9D8B030D-6E8A-4147-A177-3AD203B41FA5}">
                      <a16:colId xmlns:a16="http://schemas.microsoft.com/office/drawing/2014/main" val="4233366351"/>
                    </a:ext>
                  </a:extLst>
                </a:gridCol>
              </a:tblGrid>
              <a:tr h="259422">
                <a:tc>
                  <a:txBody>
                    <a:bodyPr/>
                    <a:lstStyle/>
                    <a:p>
                      <a:pPr algn="ctr" fontAlgn="b"/>
                      <a:r>
                        <a:rPr lang="en-IN" sz="1800" b="0" u="none" strike="noStrike" dirty="0">
                          <a:solidFill>
                            <a:srgbClr val="000000"/>
                          </a:solidFill>
                          <a:effectLst/>
                          <a:latin typeface="Cambria Math" panose="02040503050406030204" pitchFamily="18" charset="0"/>
                          <a:ea typeface="Cambria Math" panose="02040503050406030204" pitchFamily="18" charset="0"/>
                        </a:rPr>
                        <a:t>Job Title</a:t>
                      </a:r>
                      <a:endParaRPr lang="en-IN" sz="1800" b="0" i="0" u="none" strike="noStrike" dirty="0">
                        <a:solidFill>
                          <a:srgbClr val="000000"/>
                        </a:solidFill>
                        <a:effectLst/>
                        <a:latin typeface="Cambria Math" panose="02040503050406030204" pitchFamily="18" charset="0"/>
                        <a:ea typeface="Cambria Math" panose="02040503050406030204" pitchFamily="18" charset="0"/>
                      </a:endParaRPr>
                    </a:p>
                  </a:txBody>
                  <a:tcPr marL="9525" marR="9525" marT="9525" marB="0" anchor="b">
                    <a:solidFill>
                      <a:schemeClr val="accent4">
                        <a:lumMod val="60000"/>
                        <a:lumOff val="40000"/>
                      </a:schemeClr>
                    </a:solidFill>
                  </a:tcPr>
                </a:tc>
                <a:tc>
                  <a:txBody>
                    <a:bodyPr/>
                    <a:lstStyle/>
                    <a:p>
                      <a:pPr algn="ctr" fontAlgn="b"/>
                      <a:r>
                        <a:rPr lang="en-IN" sz="1800" b="0" u="none" strike="noStrike" dirty="0">
                          <a:solidFill>
                            <a:srgbClr val="000000"/>
                          </a:solidFill>
                          <a:effectLst/>
                          <a:latin typeface="Cambria Math" panose="02040503050406030204" pitchFamily="18" charset="0"/>
                          <a:ea typeface="Cambria Math" panose="02040503050406030204" pitchFamily="18" charset="0"/>
                        </a:rPr>
                        <a:t>count</a:t>
                      </a:r>
                      <a:endParaRPr lang="en-IN" sz="1800" b="0" i="0" u="none" strike="noStrike" dirty="0">
                        <a:solidFill>
                          <a:srgbClr val="000000"/>
                        </a:solidFill>
                        <a:effectLst/>
                        <a:latin typeface="Cambria Math" panose="02040503050406030204" pitchFamily="18" charset="0"/>
                        <a:ea typeface="Cambria Math" panose="02040503050406030204" pitchFamily="18" charset="0"/>
                      </a:endParaRPr>
                    </a:p>
                  </a:txBody>
                  <a:tcPr marL="9525" marR="9525" marT="9525" marB="0" anchor="b">
                    <a:solidFill>
                      <a:schemeClr val="accent4">
                        <a:lumMod val="60000"/>
                        <a:lumOff val="40000"/>
                      </a:schemeClr>
                    </a:solidFill>
                  </a:tcPr>
                </a:tc>
                <a:extLst>
                  <a:ext uri="{0D108BD9-81ED-4DB2-BD59-A6C34878D82A}">
                    <a16:rowId xmlns:a16="http://schemas.microsoft.com/office/drawing/2014/main" val="1015849062"/>
                  </a:ext>
                </a:extLst>
              </a:tr>
              <a:tr h="259422">
                <a:tc>
                  <a:txBody>
                    <a:bodyPr/>
                    <a:lstStyle/>
                    <a:p>
                      <a:pPr algn="ctr" fontAlgn="b"/>
                      <a:r>
                        <a:rPr lang="en-IN" sz="1800" b="0" u="none" strike="noStrike" dirty="0">
                          <a:solidFill>
                            <a:srgbClr val="000000"/>
                          </a:solidFill>
                          <a:effectLst/>
                          <a:latin typeface="Cambria Math" panose="02040503050406030204" pitchFamily="18" charset="0"/>
                          <a:ea typeface="Cambria Math" panose="02040503050406030204" pitchFamily="18" charset="0"/>
                        </a:rPr>
                        <a:t>President</a:t>
                      </a:r>
                      <a:endParaRPr lang="en-IN" sz="1800" b="0" i="0" u="none" strike="noStrike" dirty="0">
                        <a:solidFill>
                          <a:srgbClr val="000000"/>
                        </a:solidFill>
                        <a:effectLst/>
                        <a:latin typeface="Cambria Math" panose="02040503050406030204" pitchFamily="18" charset="0"/>
                        <a:ea typeface="Cambria Math" panose="02040503050406030204" pitchFamily="18" charset="0"/>
                      </a:endParaRPr>
                    </a:p>
                  </a:txBody>
                  <a:tcPr marL="9525" marR="9525" marT="9525" marB="0" anchor="b"/>
                </a:tc>
                <a:tc>
                  <a:txBody>
                    <a:bodyPr/>
                    <a:lstStyle/>
                    <a:p>
                      <a:pPr algn="ctr" fontAlgn="b"/>
                      <a:r>
                        <a:rPr lang="en-IN" sz="1800" b="0" u="none" strike="noStrike">
                          <a:solidFill>
                            <a:srgbClr val="000000"/>
                          </a:solidFill>
                          <a:effectLst/>
                          <a:latin typeface="Cambria Math" panose="02040503050406030204" pitchFamily="18" charset="0"/>
                          <a:ea typeface="Cambria Math" panose="02040503050406030204" pitchFamily="18" charset="0"/>
                        </a:rPr>
                        <a:t>1</a:t>
                      </a:r>
                      <a:endParaRPr lang="en-IN" sz="1800" b="0" i="0" u="none" strike="noStrike">
                        <a:solidFill>
                          <a:srgbClr val="000000"/>
                        </a:solidFill>
                        <a:effectLst/>
                        <a:latin typeface="Cambria Math" panose="02040503050406030204" pitchFamily="18" charset="0"/>
                        <a:ea typeface="Cambria Math" panose="02040503050406030204" pitchFamily="18" charset="0"/>
                      </a:endParaRPr>
                    </a:p>
                  </a:txBody>
                  <a:tcPr marL="9525" marR="9525" marT="9525" marB="0" anchor="b"/>
                </a:tc>
                <a:extLst>
                  <a:ext uri="{0D108BD9-81ED-4DB2-BD59-A6C34878D82A}">
                    <a16:rowId xmlns:a16="http://schemas.microsoft.com/office/drawing/2014/main" val="3769723827"/>
                  </a:ext>
                </a:extLst>
              </a:tr>
              <a:tr h="259422">
                <a:tc>
                  <a:txBody>
                    <a:bodyPr/>
                    <a:lstStyle/>
                    <a:p>
                      <a:pPr algn="ctr" fontAlgn="b"/>
                      <a:r>
                        <a:rPr lang="en-IN" sz="1800" b="0" u="none" strike="noStrike" dirty="0">
                          <a:solidFill>
                            <a:srgbClr val="000000"/>
                          </a:solidFill>
                          <a:effectLst/>
                          <a:latin typeface="Cambria Math" panose="02040503050406030204" pitchFamily="18" charset="0"/>
                          <a:ea typeface="Cambria Math" panose="02040503050406030204" pitchFamily="18" charset="0"/>
                        </a:rPr>
                        <a:t>VP Sales</a:t>
                      </a:r>
                      <a:endParaRPr lang="en-IN" sz="1800" b="0" i="0" u="none" strike="noStrike" dirty="0">
                        <a:solidFill>
                          <a:srgbClr val="000000"/>
                        </a:solidFill>
                        <a:effectLst/>
                        <a:latin typeface="Cambria Math" panose="02040503050406030204" pitchFamily="18" charset="0"/>
                        <a:ea typeface="Cambria Math" panose="02040503050406030204" pitchFamily="18" charset="0"/>
                      </a:endParaRPr>
                    </a:p>
                  </a:txBody>
                  <a:tcPr marL="9525" marR="9525" marT="9525" marB="0" anchor="b"/>
                </a:tc>
                <a:tc>
                  <a:txBody>
                    <a:bodyPr/>
                    <a:lstStyle/>
                    <a:p>
                      <a:pPr algn="ctr" fontAlgn="b"/>
                      <a:r>
                        <a:rPr lang="en-IN" sz="1800" b="0" u="none" strike="noStrike" dirty="0">
                          <a:solidFill>
                            <a:srgbClr val="000000"/>
                          </a:solidFill>
                          <a:effectLst/>
                          <a:latin typeface="Cambria Math" panose="02040503050406030204" pitchFamily="18" charset="0"/>
                          <a:ea typeface="Cambria Math" panose="02040503050406030204" pitchFamily="18" charset="0"/>
                        </a:rPr>
                        <a:t>1</a:t>
                      </a:r>
                      <a:endParaRPr lang="en-IN" sz="1800" b="0" i="0" u="none" strike="noStrike" dirty="0">
                        <a:solidFill>
                          <a:srgbClr val="000000"/>
                        </a:solidFill>
                        <a:effectLst/>
                        <a:latin typeface="Cambria Math" panose="02040503050406030204" pitchFamily="18" charset="0"/>
                        <a:ea typeface="Cambria Math" panose="02040503050406030204" pitchFamily="18" charset="0"/>
                      </a:endParaRPr>
                    </a:p>
                  </a:txBody>
                  <a:tcPr marL="9525" marR="9525" marT="9525" marB="0" anchor="b"/>
                </a:tc>
                <a:extLst>
                  <a:ext uri="{0D108BD9-81ED-4DB2-BD59-A6C34878D82A}">
                    <a16:rowId xmlns:a16="http://schemas.microsoft.com/office/drawing/2014/main" val="1278047617"/>
                  </a:ext>
                </a:extLst>
              </a:tr>
              <a:tr h="259422">
                <a:tc>
                  <a:txBody>
                    <a:bodyPr/>
                    <a:lstStyle/>
                    <a:p>
                      <a:pPr algn="ctr" fontAlgn="b"/>
                      <a:r>
                        <a:rPr lang="en-IN" sz="1800" b="0" u="none" strike="noStrike">
                          <a:solidFill>
                            <a:srgbClr val="000000"/>
                          </a:solidFill>
                          <a:effectLst/>
                          <a:latin typeface="Cambria Math" panose="02040503050406030204" pitchFamily="18" charset="0"/>
                          <a:ea typeface="Cambria Math" panose="02040503050406030204" pitchFamily="18" charset="0"/>
                        </a:rPr>
                        <a:t>VP Marketing</a:t>
                      </a:r>
                      <a:endParaRPr lang="en-IN" sz="1800" b="0" i="0" u="none" strike="noStrike">
                        <a:solidFill>
                          <a:srgbClr val="000000"/>
                        </a:solidFill>
                        <a:effectLst/>
                        <a:latin typeface="Cambria Math" panose="02040503050406030204" pitchFamily="18" charset="0"/>
                        <a:ea typeface="Cambria Math" panose="02040503050406030204" pitchFamily="18" charset="0"/>
                      </a:endParaRPr>
                    </a:p>
                  </a:txBody>
                  <a:tcPr marL="9525" marR="9525" marT="9525" marB="0" anchor="b"/>
                </a:tc>
                <a:tc>
                  <a:txBody>
                    <a:bodyPr/>
                    <a:lstStyle/>
                    <a:p>
                      <a:pPr algn="ctr" fontAlgn="b"/>
                      <a:r>
                        <a:rPr lang="en-IN" sz="1800" b="0" u="none" strike="noStrike" dirty="0">
                          <a:solidFill>
                            <a:srgbClr val="000000"/>
                          </a:solidFill>
                          <a:effectLst/>
                          <a:latin typeface="Cambria Math" panose="02040503050406030204" pitchFamily="18" charset="0"/>
                          <a:ea typeface="Cambria Math" panose="02040503050406030204" pitchFamily="18" charset="0"/>
                        </a:rPr>
                        <a:t>1</a:t>
                      </a:r>
                      <a:endParaRPr lang="en-IN" sz="1800" b="0" i="0" u="none" strike="noStrike" dirty="0">
                        <a:solidFill>
                          <a:srgbClr val="000000"/>
                        </a:solidFill>
                        <a:effectLst/>
                        <a:latin typeface="Cambria Math" panose="02040503050406030204" pitchFamily="18" charset="0"/>
                        <a:ea typeface="Cambria Math" panose="02040503050406030204" pitchFamily="18" charset="0"/>
                      </a:endParaRPr>
                    </a:p>
                  </a:txBody>
                  <a:tcPr marL="9525" marR="9525" marT="9525" marB="0" anchor="b"/>
                </a:tc>
                <a:extLst>
                  <a:ext uri="{0D108BD9-81ED-4DB2-BD59-A6C34878D82A}">
                    <a16:rowId xmlns:a16="http://schemas.microsoft.com/office/drawing/2014/main" val="3838566121"/>
                  </a:ext>
                </a:extLst>
              </a:tr>
              <a:tr h="259422">
                <a:tc>
                  <a:txBody>
                    <a:bodyPr/>
                    <a:lstStyle/>
                    <a:p>
                      <a:pPr algn="ctr" fontAlgn="b"/>
                      <a:r>
                        <a:rPr lang="en-IN" sz="1800" b="0" u="none" strike="noStrike">
                          <a:solidFill>
                            <a:srgbClr val="000000"/>
                          </a:solidFill>
                          <a:effectLst/>
                          <a:latin typeface="Cambria Math" panose="02040503050406030204" pitchFamily="18" charset="0"/>
                          <a:ea typeface="Cambria Math" panose="02040503050406030204" pitchFamily="18" charset="0"/>
                        </a:rPr>
                        <a:t>Sales Manager (APAC)</a:t>
                      </a:r>
                      <a:endParaRPr lang="en-IN" sz="1800" b="0" i="0" u="none" strike="noStrike">
                        <a:solidFill>
                          <a:srgbClr val="000000"/>
                        </a:solidFill>
                        <a:effectLst/>
                        <a:latin typeface="Cambria Math" panose="02040503050406030204" pitchFamily="18" charset="0"/>
                        <a:ea typeface="Cambria Math" panose="02040503050406030204" pitchFamily="18" charset="0"/>
                      </a:endParaRPr>
                    </a:p>
                  </a:txBody>
                  <a:tcPr marL="9525" marR="9525" marT="9525" marB="0" anchor="b"/>
                </a:tc>
                <a:tc>
                  <a:txBody>
                    <a:bodyPr/>
                    <a:lstStyle/>
                    <a:p>
                      <a:pPr algn="ctr" fontAlgn="b"/>
                      <a:r>
                        <a:rPr lang="en-IN" sz="1800" b="0" u="none" strike="noStrike" dirty="0">
                          <a:solidFill>
                            <a:srgbClr val="000000"/>
                          </a:solidFill>
                          <a:effectLst/>
                          <a:latin typeface="Cambria Math" panose="02040503050406030204" pitchFamily="18" charset="0"/>
                          <a:ea typeface="Cambria Math" panose="02040503050406030204" pitchFamily="18" charset="0"/>
                        </a:rPr>
                        <a:t>1</a:t>
                      </a:r>
                      <a:endParaRPr lang="en-IN" sz="1800" b="0" i="0" u="none" strike="noStrike" dirty="0">
                        <a:solidFill>
                          <a:srgbClr val="000000"/>
                        </a:solidFill>
                        <a:effectLst/>
                        <a:latin typeface="Cambria Math" panose="02040503050406030204" pitchFamily="18" charset="0"/>
                        <a:ea typeface="Cambria Math" panose="02040503050406030204" pitchFamily="18" charset="0"/>
                      </a:endParaRPr>
                    </a:p>
                  </a:txBody>
                  <a:tcPr marL="9525" marR="9525" marT="9525" marB="0" anchor="b"/>
                </a:tc>
                <a:extLst>
                  <a:ext uri="{0D108BD9-81ED-4DB2-BD59-A6C34878D82A}">
                    <a16:rowId xmlns:a16="http://schemas.microsoft.com/office/drawing/2014/main" val="1992935262"/>
                  </a:ext>
                </a:extLst>
              </a:tr>
              <a:tr h="259422">
                <a:tc>
                  <a:txBody>
                    <a:bodyPr/>
                    <a:lstStyle/>
                    <a:p>
                      <a:pPr algn="ctr" fontAlgn="b"/>
                      <a:r>
                        <a:rPr lang="en-IN" sz="1800" b="0" u="none" strike="noStrike">
                          <a:solidFill>
                            <a:srgbClr val="000000"/>
                          </a:solidFill>
                          <a:effectLst/>
                          <a:latin typeface="Cambria Math" panose="02040503050406030204" pitchFamily="18" charset="0"/>
                          <a:ea typeface="Cambria Math" panose="02040503050406030204" pitchFamily="18" charset="0"/>
                        </a:rPr>
                        <a:t>Sale Manager (EMEA)</a:t>
                      </a:r>
                      <a:endParaRPr lang="en-IN" sz="1800" b="0" i="0" u="none" strike="noStrike">
                        <a:solidFill>
                          <a:srgbClr val="000000"/>
                        </a:solidFill>
                        <a:effectLst/>
                        <a:latin typeface="Cambria Math" panose="02040503050406030204" pitchFamily="18" charset="0"/>
                        <a:ea typeface="Cambria Math" panose="02040503050406030204" pitchFamily="18" charset="0"/>
                      </a:endParaRPr>
                    </a:p>
                  </a:txBody>
                  <a:tcPr marL="9525" marR="9525" marT="9525" marB="0" anchor="b"/>
                </a:tc>
                <a:tc>
                  <a:txBody>
                    <a:bodyPr/>
                    <a:lstStyle/>
                    <a:p>
                      <a:pPr algn="ctr" fontAlgn="b"/>
                      <a:r>
                        <a:rPr lang="en-IN" sz="1800" b="0" u="none" strike="noStrike" dirty="0">
                          <a:solidFill>
                            <a:srgbClr val="000000"/>
                          </a:solidFill>
                          <a:effectLst/>
                          <a:latin typeface="Cambria Math" panose="02040503050406030204" pitchFamily="18" charset="0"/>
                          <a:ea typeface="Cambria Math" panose="02040503050406030204" pitchFamily="18" charset="0"/>
                        </a:rPr>
                        <a:t>1</a:t>
                      </a:r>
                      <a:endParaRPr lang="en-IN" sz="1800" b="0" i="0" u="none" strike="noStrike" dirty="0">
                        <a:solidFill>
                          <a:srgbClr val="000000"/>
                        </a:solidFill>
                        <a:effectLst/>
                        <a:latin typeface="Cambria Math" panose="02040503050406030204" pitchFamily="18" charset="0"/>
                        <a:ea typeface="Cambria Math" panose="02040503050406030204" pitchFamily="18" charset="0"/>
                      </a:endParaRPr>
                    </a:p>
                  </a:txBody>
                  <a:tcPr marL="9525" marR="9525" marT="9525" marB="0" anchor="b"/>
                </a:tc>
                <a:extLst>
                  <a:ext uri="{0D108BD9-81ED-4DB2-BD59-A6C34878D82A}">
                    <a16:rowId xmlns:a16="http://schemas.microsoft.com/office/drawing/2014/main" val="2248534748"/>
                  </a:ext>
                </a:extLst>
              </a:tr>
              <a:tr h="259422">
                <a:tc>
                  <a:txBody>
                    <a:bodyPr/>
                    <a:lstStyle/>
                    <a:p>
                      <a:pPr algn="ctr" fontAlgn="b"/>
                      <a:r>
                        <a:rPr lang="en-IN" sz="1800" b="0" u="none" strike="noStrike">
                          <a:solidFill>
                            <a:srgbClr val="000000"/>
                          </a:solidFill>
                          <a:effectLst/>
                          <a:latin typeface="Cambria Math" panose="02040503050406030204" pitchFamily="18" charset="0"/>
                          <a:ea typeface="Cambria Math" panose="02040503050406030204" pitchFamily="18" charset="0"/>
                        </a:rPr>
                        <a:t>Sales Manager (NA)</a:t>
                      </a:r>
                      <a:endParaRPr lang="en-IN" sz="1800" b="0" i="0" u="none" strike="noStrike">
                        <a:solidFill>
                          <a:srgbClr val="000000"/>
                        </a:solidFill>
                        <a:effectLst/>
                        <a:latin typeface="Cambria Math" panose="02040503050406030204" pitchFamily="18" charset="0"/>
                        <a:ea typeface="Cambria Math" panose="02040503050406030204" pitchFamily="18" charset="0"/>
                      </a:endParaRPr>
                    </a:p>
                  </a:txBody>
                  <a:tcPr marL="9525" marR="9525" marT="9525" marB="0" anchor="b"/>
                </a:tc>
                <a:tc>
                  <a:txBody>
                    <a:bodyPr/>
                    <a:lstStyle/>
                    <a:p>
                      <a:pPr algn="ctr" fontAlgn="b"/>
                      <a:r>
                        <a:rPr lang="en-IN" sz="1800" b="0" u="none" strike="noStrike" dirty="0">
                          <a:solidFill>
                            <a:srgbClr val="000000"/>
                          </a:solidFill>
                          <a:effectLst/>
                          <a:latin typeface="Cambria Math" panose="02040503050406030204" pitchFamily="18" charset="0"/>
                          <a:ea typeface="Cambria Math" panose="02040503050406030204" pitchFamily="18" charset="0"/>
                        </a:rPr>
                        <a:t>1</a:t>
                      </a:r>
                      <a:endParaRPr lang="en-IN" sz="1800" b="0" i="0" u="none" strike="noStrike" dirty="0">
                        <a:solidFill>
                          <a:srgbClr val="000000"/>
                        </a:solidFill>
                        <a:effectLst/>
                        <a:latin typeface="Cambria Math" panose="02040503050406030204" pitchFamily="18" charset="0"/>
                        <a:ea typeface="Cambria Math" panose="02040503050406030204" pitchFamily="18" charset="0"/>
                      </a:endParaRPr>
                    </a:p>
                  </a:txBody>
                  <a:tcPr marL="9525" marR="9525" marT="9525" marB="0" anchor="b"/>
                </a:tc>
                <a:extLst>
                  <a:ext uri="{0D108BD9-81ED-4DB2-BD59-A6C34878D82A}">
                    <a16:rowId xmlns:a16="http://schemas.microsoft.com/office/drawing/2014/main" val="4089808643"/>
                  </a:ext>
                </a:extLst>
              </a:tr>
              <a:tr h="259422">
                <a:tc>
                  <a:txBody>
                    <a:bodyPr/>
                    <a:lstStyle/>
                    <a:p>
                      <a:pPr algn="ctr" fontAlgn="b"/>
                      <a:r>
                        <a:rPr lang="en-IN" sz="1800" b="0" u="none" strike="noStrike">
                          <a:solidFill>
                            <a:srgbClr val="000000"/>
                          </a:solidFill>
                          <a:effectLst/>
                          <a:latin typeface="Cambria Math" panose="02040503050406030204" pitchFamily="18" charset="0"/>
                          <a:ea typeface="Cambria Math" panose="02040503050406030204" pitchFamily="18" charset="0"/>
                        </a:rPr>
                        <a:t>Sales Rep</a:t>
                      </a:r>
                      <a:endParaRPr lang="en-IN" sz="1800" b="0" i="0" u="none" strike="noStrike">
                        <a:solidFill>
                          <a:srgbClr val="000000"/>
                        </a:solidFill>
                        <a:effectLst/>
                        <a:latin typeface="Cambria Math" panose="02040503050406030204" pitchFamily="18" charset="0"/>
                        <a:ea typeface="Cambria Math" panose="02040503050406030204" pitchFamily="18" charset="0"/>
                      </a:endParaRPr>
                    </a:p>
                  </a:txBody>
                  <a:tcPr marL="9525" marR="9525" marT="9525" marB="0" anchor="b"/>
                </a:tc>
                <a:tc>
                  <a:txBody>
                    <a:bodyPr/>
                    <a:lstStyle/>
                    <a:p>
                      <a:pPr algn="ctr" fontAlgn="b"/>
                      <a:r>
                        <a:rPr lang="en-IN" sz="1800" b="0" u="none" strike="noStrike" dirty="0">
                          <a:solidFill>
                            <a:srgbClr val="000000"/>
                          </a:solidFill>
                          <a:effectLst/>
                          <a:latin typeface="Cambria Math" panose="02040503050406030204" pitchFamily="18" charset="0"/>
                          <a:ea typeface="Cambria Math" panose="02040503050406030204" pitchFamily="18" charset="0"/>
                        </a:rPr>
                        <a:t>17</a:t>
                      </a:r>
                      <a:endParaRPr lang="en-IN" sz="1800" b="0" i="0" u="none" strike="noStrike" dirty="0">
                        <a:solidFill>
                          <a:srgbClr val="000000"/>
                        </a:solidFill>
                        <a:effectLst/>
                        <a:latin typeface="Cambria Math" panose="02040503050406030204" pitchFamily="18" charset="0"/>
                        <a:ea typeface="Cambria Math" panose="02040503050406030204" pitchFamily="18" charset="0"/>
                      </a:endParaRPr>
                    </a:p>
                  </a:txBody>
                  <a:tcPr marL="9525" marR="9525" marT="9525" marB="0" anchor="b"/>
                </a:tc>
                <a:extLst>
                  <a:ext uri="{0D108BD9-81ED-4DB2-BD59-A6C34878D82A}">
                    <a16:rowId xmlns:a16="http://schemas.microsoft.com/office/drawing/2014/main" val="3564542118"/>
                  </a:ext>
                </a:extLst>
              </a:tr>
            </a:tbl>
          </a:graphicData>
        </a:graphic>
      </p:graphicFrame>
      <p:graphicFrame>
        <p:nvGraphicFramePr>
          <p:cNvPr id="13" name="Content Placeholder 6">
            <a:extLst>
              <a:ext uri="{FF2B5EF4-FFF2-40B4-BE49-F238E27FC236}">
                <a16:creationId xmlns:a16="http://schemas.microsoft.com/office/drawing/2014/main" id="{28B35623-D813-4451-8AF9-876F13EDA149}"/>
              </a:ext>
            </a:extLst>
          </p:cNvPr>
          <p:cNvGraphicFramePr>
            <a:graphicFrameLocks noGrp="1"/>
          </p:cNvGraphicFramePr>
          <p:nvPr>
            <p:ph sz="quarter" idx="14"/>
            <p:extLst>
              <p:ext uri="{D42A27DB-BD31-4B8C-83A1-F6EECF244321}">
                <p14:modId xmlns:p14="http://schemas.microsoft.com/office/powerpoint/2010/main" val="2735212957"/>
              </p:ext>
            </p:extLst>
          </p:nvPr>
        </p:nvGraphicFramePr>
        <p:xfrm>
          <a:off x="4823791" y="1158140"/>
          <a:ext cx="6256959" cy="421713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4701878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9A2103-8018-4E5C-9FEF-5CBA42B10556}"/>
              </a:ext>
            </a:extLst>
          </p:cNvPr>
          <p:cNvSpPr>
            <a:spLocks noGrp="1"/>
          </p:cNvSpPr>
          <p:nvPr>
            <p:ph type="title"/>
          </p:nvPr>
        </p:nvSpPr>
        <p:spPr/>
        <p:txBody>
          <a:bodyPr/>
          <a:lstStyle/>
          <a:p>
            <a:endParaRPr lang="en-IN"/>
          </a:p>
        </p:txBody>
      </p:sp>
      <p:graphicFrame>
        <p:nvGraphicFramePr>
          <p:cNvPr id="4" name="Content Placeholder 7">
            <a:extLst>
              <a:ext uri="{FF2B5EF4-FFF2-40B4-BE49-F238E27FC236}">
                <a16:creationId xmlns:a16="http://schemas.microsoft.com/office/drawing/2014/main" id="{38A8616C-423D-46F9-878F-8F05A79B1E75}"/>
              </a:ext>
            </a:extLst>
          </p:cNvPr>
          <p:cNvGraphicFramePr>
            <a:graphicFrameLocks noGrp="1"/>
          </p:cNvGraphicFramePr>
          <p:nvPr>
            <p:ph sz="quarter" idx="13"/>
            <p:extLst>
              <p:ext uri="{D42A27DB-BD31-4B8C-83A1-F6EECF244321}">
                <p14:modId xmlns:p14="http://schemas.microsoft.com/office/powerpoint/2010/main" val="3000700828"/>
              </p:ext>
            </p:extLst>
          </p:nvPr>
        </p:nvGraphicFramePr>
        <p:xfrm>
          <a:off x="685800" y="0"/>
          <a:ext cx="10394950" cy="5936974"/>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9319659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FD1A36-1F86-4A9B-A85F-8BAF8B086186}"/>
              </a:ext>
            </a:extLst>
          </p:cNvPr>
          <p:cNvSpPr>
            <a:spLocks noGrp="1"/>
          </p:cNvSpPr>
          <p:nvPr>
            <p:ph type="title"/>
          </p:nvPr>
        </p:nvSpPr>
        <p:spPr/>
        <p:txBody>
          <a:bodyPr/>
          <a:lstStyle/>
          <a:p>
            <a:endParaRPr lang="en-IN"/>
          </a:p>
        </p:txBody>
      </p:sp>
      <p:graphicFrame>
        <p:nvGraphicFramePr>
          <p:cNvPr id="4" name="Content Placeholder 3">
            <a:extLst>
              <a:ext uri="{FF2B5EF4-FFF2-40B4-BE49-F238E27FC236}">
                <a16:creationId xmlns:a16="http://schemas.microsoft.com/office/drawing/2014/main" id="{F30DDC69-BB21-4A9D-A6D5-94249A04F3EC}"/>
              </a:ext>
            </a:extLst>
          </p:cNvPr>
          <p:cNvGraphicFramePr>
            <a:graphicFrameLocks noGrp="1"/>
          </p:cNvGraphicFramePr>
          <p:nvPr>
            <p:ph sz="quarter" idx="13"/>
            <p:extLst>
              <p:ext uri="{D42A27DB-BD31-4B8C-83A1-F6EECF244321}">
                <p14:modId xmlns:p14="http://schemas.microsoft.com/office/powerpoint/2010/main" val="1189448512"/>
              </p:ext>
            </p:extLst>
          </p:nvPr>
        </p:nvGraphicFramePr>
        <p:xfrm>
          <a:off x="685800" y="1"/>
          <a:ext cx="10394950" cy="5883964"/>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5" name="Table 4">
            <a:extLst>
              <a:ext uri="{FF2B5EF4-FFF2-40B4-BE49-F238E27FC236}">
                <a16:creationId xmlns:a16="http://schemas.microsoft.com/office/drawing/2014/main" id="{C75157B4-C9D8-4EAF-9DBC-5F9E73C81647}"/>
              </a:ext>
            </a:extLst>
          </p:cNvPr>
          <p:cNvGraphicFramePr>
            <a:graphicFrameLocks noGrp="1"/>
          </p:cNvGraphicFramePr>
          <p:nvPr>
            <p:extLst>
              <p:ext uri="{D42A27DB-BD31-4B8C-83A1-F6EECF244321}">
                <p14:modId xmlns:p14="http://schemas.microsoft.com/office/powerpoint/2010/main" val="3938896465"/>
              </p:ext>
            </p:extLst>
          </p:nvPr>
        </p:nvGraphicFramePr>
        <p:xfrm>
          <a:off x="7098300" y="2523564"/>
          <a:ext cx="3982450" cy="2496672"/>
        </p:xfrm>
        <a:graphic>
          <a:graphicData uri="http://schemas.openxmlformats.org/drawingml/2006/table">
            <a:tbl>
              <a:tblPr/>
              <a:tblGrid>
                <a:gridCol w="1381120">
                  <a:extLst>
                    <a:ext uri="{9D8B030D-6E8A-4147-A177-3AD203B41FA5}">
                      <a16:colId xmlns:a16="http://schemas.microsoft.com/office/drawing/2014/main" val="76255335"/>
                    </a:ext>
                  </a:extLst>
                </a:gridCol>
                <a:gridCol w="1542026">
                  <a:extLst>
                    <a:ext uri="{9D8B030D-6E8A-4147-A177-3AD203B41FA5}">
                      <a16:colId xmlns:a16="http://schemas.microsoft.com/office/drawing/2014/main" val="1240675825"/>
                    </a:ext>
                  </a:extLst>
                </a:gridCol>
                <a:gridCol w="1059304">
                  <a:extLst>
                    <a:ext uri="{9D8B030D-6E8A-4147-A177-3AD203B41FA5}">
                      <a16:colId xmlns:a16="http://schemas.microsoft.com/office/drawing/2014/main" val="1441013315"/>
                    </a:ext>
                  </a:extLst>
                </a:gridCol>
              </a:tblGrid>
              <a:tr h="312084">
                <a:tc gridSpan="3">
                  <a:txBody>
                    <a:bodyPr/>
                    <a:lstStyle/>
                    <a:p>
                      <a:pPr algn="ctr" fontAlgn="b"/>
                      <a:r>
                        <a:rPr lang="en-IN" sz="1600" b="1" i="0" u="none" strike="noStrike" dirty="0">
                          <a:solidFill>
                            <a:srgbClr val="000000"/>
                          </a:solidFill>
                          <a:effectLst/>
                          <a:latin typeface="Calibri" panose="020F0502020204030204" pitchFamily="34" charset="0"/>
                        </a:rPr>
                        <a:t>Employees who made Sales above average</a:t>
                      </a:r>
                    </a:p>
                  </a:txBody>
                  <a:tcPr marL="9525" marR="9525" marT="9525" marB="0" anchor="b">
                    <a:lnL>
                      <a:noFill/>
                    </a:lnL>
                    <a:lnR>
                      <a:noFill/>
                    </a:lnR>
                    <a:lnT>
                      <a:noFill/>
                    </a:lnT>
                    <a:lnB w="6350" cap="flat" cmpd="sng" algn="ctr">
                      <a:solidFill>
                        <a:srgbClr val="70AD47"/>
                      </a:solidFill>
                      <a:prstDash val="solid"/>
                      <a:round/>
                      <a:headEnd type="none" w="med" len="med"/>
                      <a:tailEnd type="none" w="med" len="med"/>
                    </a:lnB>
                  </a:tcPr>
                </a:tc>
                <a:tc hMerge="1">
                  <a:txBody>
                    <a:bodyPr/>
                    <a:lstStyle/>
                    <a:p>
                      <a:endParaRPr lang="en-IN"/>
                    </a:p>
                  </a:txBody>
                  <a:tcPr/>
                </a:tc>
                <a:tc hMerge="1">
                  <a:txBody>
                    <a:bodyPr/>
                    <a:lstStyle/>
                    <a:p>
                      <a:endParaRPr lang="en-IN"/>
                    </a:p>
                  </a:txBody>
                  <a:tcPr/>
                </a:tc>
                <a:extLst>
                  <a:ext uri="{0D108BD9-81ED-4DB2-BD59-A6C34878D82A}">
                    <a16:rowId xmlns:a16="http://schemas.microsoft.com/office/drawing/2014/main" val="3610083869"/>
                  </a:ext>
                </a:extLst>
              </a:tr>
              <a:tr h="312084">
                <a:tc>
                  <a:txBody>
                    <a:bodyPr/>
                    <a:lstStyle/>
                    <a:p>
                      <a:pPr algn="ctr" fontAlgn="b"/>
                      <a:r>
                        <a:rPr lang="en-IN" sz="1600" b="1" i="0" u="none" strike="noStrike" dirty="0">
                          <a:solidFill>
                            <a:srgbClr val="000000"/>
                          </a:solidFill>
                          <a:effectLst/>
                          <a:latin typeface="Calibri" panose="020F0502020204030204" pitchFamily="34" charset="0"/>
                        </a:rPr>
                        <a:t>Employee no</a:t>
                      </a:r>
                    </a:p>
                  </a:txBody>
                  <a:tcPr marL="9525" marR="9525" marT="9525"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ctr" fontAlgn="b"/>
                      <a:r>
                        <a:rPr lang="en-IN" sz="1600" b="1" i="0" u="none" strike="noStrike" dirty="0">
                          <a:solidFill>
                            <a:srgbClr val="000000"/>
                          </a:solidFill>
                          <a:effectLst/>
                          <a:latin typeface="Calibri" panose="020F0502020204030204" pitchFamily="34" charset="0"/>
                        </a:rPr>
                        <a:t>Employee Name</a:t>
                      </a:r>
                    </a:p>
                  </a:txBody>
                  <a:tcPr marL="9525" marR="9525" marT="9525"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ctr" fontAlgn="b"/>
                      <a:r>
                        <a:rPr lang="en-IN" sz="1600" b="1" i="0" u="none" strike="noStrike">
                          <a:solidFill>
                            <a:srgbClr val="000000"/>
                          </a:solidFill>
                          <a:effectLst/>
                          <a:latin typeface="Calibri" panose="020F0502020204030204" pitchFamily="34" charset="0"/>
                        </a:rPr>
                        <a:t>TotalSale</a:t>
                      </a:r>
                    </a:p>
                  </a:txBody>
                  <a:tcPr marL="9525" marR="9525" marT="9525"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extLst>
                  <a:ext uri="{0D108BD9-81ED-4DB2-BD59-A6C34878D82A}">
                    <a16:rowId xmlns:a16="http://schemas.microsoft.com/office/drawing/2014/main" val="3128784444"/>
                  </a:ext>
                </a:extLst>
              </a:tr>
              <a:tr h="312084">
                <a:tc>
                  <a:txBody>
                    <a:bodyPr/>
                    <a:lstStyle/>
                    <a:p>
                      <a:pPr algn="ctr" fontAlgn="b"/>
                      <a:r>
                        <a:rPr lang="en-IN" sz="1600" b="0" i="0" u="none" strike="noStrike" dirty="0">
                          <a:solidFill>
                            <a:srgbClr val="000000"/>
                          </a:solidFill>
                          <a:effectLst/>
                          <a:latin typeface="Calibri" panose="020F0502020204030204" pitchFamily="34" charset="0"/>
                        </a:rPr>
                        <a:t>1370</a:t>
                      </a:r>
                    </a:p>
                  </a:txBody>
                  <a:tcPr marL="9525" marR="9525" marT="9525"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ctr" fontAlgn="b"/>
                      <a:r>
                        <a:rPr lang="en-IN" sz="1600" b="0" i="0" u="none" strike="noStrike" dirty="0">
                          <a:solidFill>
                            <a:srgbClr val="000000"/>
                          </a:solidFill>
                          <a:effectLst/>
                          <a:latin typeface="Calibri" panose="020F0502020204030204" pitchFamily="34" charset="0"/>
                        </a:rPr>
                        <a:t>Gerard Hernandez</a:t>
                      </a:r>
                    </a:p>
                  </a:txBody>
                  <a:tcPr marL="9525" marR="9525" marT="9525"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ctr" fontAlgn="b"/>
                      <a:r>
                        <a:rPr lang="en-IN" sz="1600" b="0" i="0" u="none" strike="noStrike">
                          <a:solidFill>
                            <a:srgbClr val="000000"/>
                          </a:solidFill>
                          <a:effectLst/>
                          <a:latin typeface="Calibri" panose="020F0502020204030204" pitchFamily="34" charset="0"/>
                        </a:rPr>
                        <a:t>1258577.81</a:t>
                      </a:r>
                    </a:p>
                  </a:txBody>
                  <a:tcPr marL="9525" marR="9525" marT="9525"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extLst>
                  <a:ext uri="{0D108BD9-81ED-4DB2-BD59-A6C34878D82A}">
                    <a16:rowId xmlns:a16="http://schemas.microsoft.com/office/drawing/2014/main" val="3214263363"/>
                  </a:ext>
                </a:extLst>
              </a:tr>
              <a:tr h="312084">
                <a:tc>
                  <a:txBody>
                    <a:bodyPr/>
                    <a:lstStyle/>
                    <a:p>
                      <a:pPr algn="ctr" fontAlgn="b"/>
                      <a:r>
                        <a:rPr lang="en-IN" sz="1600" b="0" i="0" u="none" strike="noStrike">
                          <a:solidFill>
                            <a:srgbClr val="000000"/>
                          </a:solidFill>
                          <a:effectLst/>
                          <a:latin typeface="Calibri" panose="020F0502020204030204" pitchFamily="34" charset="0"/>
                        </a:rPr>
                        <a:t>1504</a:t>
                      </a:r>
                    </a:p>
                  </a:txBody>
                  <a:tcPr marL="9525" marR="9525" marT="9525"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ctr" fontAlgn="b"/>
                      <a:r>
                        <a:rPr lang="en-IN" sz="1600" b="0" i="0" u="none" strike="noStrike" dirty="0">
                          <a:solidFill>
                            <a:srgbClr val="000000"/>
                          </a:solidFill>
                          <a:effectLst/>
                          <a:latin typeface="Calibri" panose="020F0502020204030204" pitchFamily="34" charset="0"/>
                        </a:rPr>
                        <a:t>Barry Jones</a:t>
                      </a:r>
                    </a:p>
                  </a:txBody>
                  <a:tcPr marL="9525" marR="9525" marT="9525"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ctr" fontAlgn="b"/>
                      <a:r>
                        <a:rPr lang="en-IN" sz="1600" b="0" i="0" u="none" strike="noStrike">
                          <a:solidFill>
                            <a:srgbClr val="000000"/>
                          </a:solidFill>
                          <a:effectLst/>
                          <a:latin typeface="Calibri" panose="020F0502020204030204" pitchFamily="34" charset="0"/>
                        </a:rPr>
                        <a:t>704853.91</a:t>
                      </a:r>
                    </a:p>
                  </a:txBody>
                  <a:tcPr marL="9525" marR="9525" marT="9525"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extLst>
                  <a:ext uri="{0D108BD9-81ED-4DB2-BD59-A6C34878D82A}">
                    <a16:rowId xmlns:a16="http://schemas.microsoft.com/office/drawing/2014/main" val="1248154530"/>
                  </a:ext>
                </a:extLst>
              </a:tr>
              <a:tr h="312084">
                <a:tc>
                  <a:txBody>
                    <a:bodyPr/>
                    <a:lstStyle/>
                    <a:p>
                      <a:pPr algn="ctr" fontAlgn="b"/>
                      <a:r>
                        <a:rPr lang="en-IN" sz="1600" b="0" i="0" u="none" strike="noStrike">
                          <a:solidFill>
                            <a:srgbClr val="000000"/>
                          </a:solidFill>
                          <a:effectLst/>
                          <a:latin typeface="Calibri" panose="020F0502020204030204" pitchFamily="34" charset="0"/>
                        </a:rPr>
                        <a:t>1165</a:t>
                      </a:r>
                    </a:p>
                  </a:txBody>
                  <a:tcPr marL="9525" marR="9525" marT="9525"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ctr" fontAlgn="b"/>
                      <a:r>
                        <a:rPr lang="en-IN" sz="1600" b="0" i="0" u="none" strike="noStrike" dirty="0">
                          <a:solidFill>
                            <a:srgbClr val="000000"/>
                          </a:solidFill>
                          <a:effectLst/>
                          <a:latin typeface="Calibri" panose="020F0502020204030204" pitchFamily="34" charset="0"/>
                        </a:rPr>
                        <a:t>Leslie Jennings</a:t>
                      </a:r>
                    </a:p>
                  </a:txBody>
                  <a:tcPr marL="9525" marR="9525" marT="9525"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ctr" fontAlgn="b"/>
                      <a:r>
                        <a:rPr lang="en-IN" sz="1600" b="0" i="0" u="none" strike="noStrike" dirty="0">
                          <a:solidFill>
                            <a:srgbClr val="000000"/>
                          </a:solidFill>
                          <a:effectLst/>
                          <a:latin typeface="Calibri" panose="020F0502020204030204" pitchFamily="34" charset="0"/>
                        </a:rPr>
                        <a:t>1081530.54</a:t>
                      </a:r>
                    </a:p>
                  </a:txBody>
                  <a:tcPr marL="9525" marR="9525" marT="9525"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extLst>
                  <a:ext uri="{0D108BD9-81ED-4DB2-BD59-A6C34878D82A}">
                    <a16:rowId xmlns:a16="http://schemas.microsoft.com/office/drawing/2014/main" val="1838880336"/>
                  </a:ext>
                </a:extLst>
              </a:tr>
              <a:tr h="312084">
                <a:tc>
                  <a:txBody>
                    <a:bodyPr/>
                    <a:lstStyle/>
                    <a:p>
                      <a:pPr algn="ctr" fontAlgn="b"/>
                      <a:r>
                        <a:rPr lang="en-IN" sz="1600" b="0" i="0" u="none" strike="noStrike">
                          <a:solidFill>
                            <a:srgbClr val="000000"/>
                          </a:solidFill>
                          <a:effectLst/>
                          <a:latin typeface="Calibri" panose="020F0502020204030204" pitchFamily="34" charset="0"/>
                        </a:rPr>
                        <a:t>1323</a:t>
                      </a:r>
                    </a:p>
                  </a:txBody>
                  <a:tcPr marL="9525" marR="9525" marT="9525"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ctr" fontAlgn="b"/>
                      <a:r>
                        <a:rPr lang="en-IN" sz="1600" b="0" i="0" u="none" strike="noStrike">
                          <a:solidFill>
                            <a:srgbClr val="000000"/>
                          </a:solidFill>
                          <a:effectLst/>
                          <a:latin typeface="Calibri" panose="020F0502020204030204" pitchFamily="34" charset="0"/>
                        </a:rPr>
                        <a:t>George Vanauf</a:t>
                      </a:r>
                    </a:p>
                  </a:txBody>
                  <a:tcPr marL="9525" marR="9525" marT="9525"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ctr" fontAlgn="b"/>
                      <a:r>
                        <a:rPr lang="en-IN" sz="1600" b="0" i="0" u="none" strike="noStrike">
                          <a:solidFill>
                            <a:srgbClr val="000000"/>
                          </a:solidFill>
                          <a:effectLst/>
                          <a:latin typeface="Calibri" panose="020F0502020204030204" pitchFamily="34" charset="0"/>
                        </a:rPr>
                        <a:t>669377.05</a:t>
                      </a:r>
                    </a:p>
                  </a:txBody>
                  <a:tcPr marL="9525" marR="9525" marT="9525"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extLst>
                  <a:ext uri="{0D108BD9-81ED-4DB2-BD59-A6C34878D82A}">
                    <a16:rowId xmlns:a16="http://schemas.microsoft.com/office/drawing/2014/main" val="1319227259"/>
                  </a:ext>
                </a:extLst>
              </a:tr>
              <a:tr h="312084">
                <a:tc>
                  <a:txBody>
                    <a:bodyPr/>
                    <a:lstStyle/>
                    <a:p>
                      <a:pPr algn="ctr" fontAlgn="b"/>
                      <a:r>
                        <a:rPr lang="en-IN" sz="1600" b="0" i="0" u="none" strike="noStrike">
                          <a:solidFill>
                            <a:srgbClr val="000000"/>
                          </a:solidFill>
                          <a:effectLst/>
                          <a:latin typeface="Calibri" panose="020F0502020204030204" pitchFamily="34" charset="0"/>
                        </a:rPr>
                        <a:t>1401</a:t>
                      </a:r>
                    </a:p>
                  </a:txBody>
                  <a:tcPr marL="9525" marR="9525" marT="9525"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ctr" fontAlgn="b"/>
                      <a:r>
                        <a:rPr lang="en-IN" sz="1600" b="0" i="0" u="none" strike="noStrike">
                          <a:solidFill>
                            <a:srgbClr val="000000"/>
                          </a:solidFill>
                          <a:effectLst/>
                          <a:latin typeface="Calibri" panose="020F0502020204030204" pitchFamily="34" charset="0"/>
                        </a:rPr>
                        <a:t>Pamela Castillo</a:t>
                      </a:r>
                    </a:p>
                  </a:txBody>
                  <a:tcPr marL="9525" marR="9525" marT="9525"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tc>
                  <a:txBody>
                    <a:bodyPr/>
                    <a:lstStyle/>
                    <a:p>
                      <a:pPr algn="ctr" fontAlgn="b"/>
                      <a:r>
                        <a:rPr lang="en-IN" sz="1600" b="0" i="0" u="none" strike="noStrike" dirty="0">
                          <a:solidFill>
                            <a:srgbClr val="000000"/>
                          </a:solidFill>
                          <a:effectLst/>
                          <a:latin typeface="Calibri" panose="020F0502020204030204" pitchFamily="34" charset="0"/>
                        </a:rPr>
                        <a:t>868220.55</a:t>
                      </a:r>
                    </a:p>
                  </a:txBody>
                  <a:tcPr marL="9525" marR="9525" marT="9525"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E2EFDA"/>
                    </a:solidFill>
                  </a:tcPr>
                </a:tc>
                <a:extLst>
                  <a:ext uri="{0D108BD9-81ED-4DB2-BD59-A6C34878D82A}">
                    <a16:rowId xmlns:a16="http://schemas.microsoft.com/office/drawing/2014/main" val="700155327"/>
                  </a:ext>
                </a:extLst>
              </a:tr>
              <a:tr h="312084">
                <a:tc>
                  <a:txBody>
                    <a:bodyPr/>
                    <a:lstStyle/>
                    <a:p>
                      <a:pPr algn="ctr" fontAlgn="b"/>
                      <a:r>
                        <a:rPr lang="en-IN" sz="1600" b="0" i="0" u="none" strike="noStrike">
                          <a:solidFill>
                            <a:srgbClr val="000000"/>
                          </a:solidFill>
                          <a:effectLst/>
                          <a:latin typeface="Calibri" panose="020F0502020204030204" pitchFamily="34" charset="0"/>
                        </a:rPr>
                        <a:t>1501</a:t>
                      </a:r>
                    </a:p>
                  </a:txBody>
                  <a:tcPr marL="9525" marR="9525" marT="9525"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ctr" fontAlgn="b"/>
                      <a:r>
                        <a:rPr lang="en-IN" sz="1600" b="0" i="0" u="none" strike="noStrike" dirty="0">
                          <a:solidFill>
                            <a:srgbClr val="000000"/>
                          </a:solidFill>
                          <a:effectLst/>
                          <a:latin typeface="Calibri" panose="020F0502020204030204" pitchFamily="34" charset="0"/>
                        </a:rPr>
                        <a:t>Larry Bott</a:t>
                      </a:r>
                    </a:p>
                  </a:txBody>
                  <a:tcPr marL="9525" marR="9525" marT="9525"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ctr" fontAlgn="b"/>
                      <a:r>
                        <a:rPr lang="en-IN" sz="1600" b="0" i="0" u="none" strike="noStrike" dirty="0">
                          <a:solidFill>
                            <a:srgbClr val="000000"/>
                          </a:solidFill>
                          <a:effectLst/>
                          <a:latin typeface="Calibri" panose="020F0502020204030204" pitchFamily="34" charset="0"/>
                        </a:rPr>
                        <a:t>732096.79</a:t>
                      </a:r>
                    </a:p>
                  </a:txBody>
                  <a:tcPr marL="9525" marR="9525" marT="9525" marB="0" anchor="b">
                    <a:lnL w="6350" cap="flat" cmpd="sng" algn="ctr">
                      <a:solidFill>
                        <a:srgbClr val="70AD47"/>
                      </a:solidFill>
                      <a:prstDash val="solid"/>
                      <a:round/>
                      <a:headEnd type="none" w="med" len="med"/>
                      <a:tailEnd type="none" w="med" len="med"/>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extLst>
                  <a:ext uri="{0D108BD9-81ED-4DB2-BD59-A6C34878D82A}">
                    <a16:rowId xmlns:a16="http://schemas.microsoft.com/office/drawing/2014/main" val="1770910526"/>
                  </a:ext>
                </a:extLst>
              </a:tr>
            </a:tbl>
          </a:graphicData>
        </a:graphic>
      </p:graphicFrame>
    </p:spTree>
    <p:extLst>
      <p:ext uri="{BB962C8B-B14F-4D97-AF65-F5344CB8AC3E}">
        <p14:creationId xmlns:p14="http://schemas.microsoft.com/office/powerpoint/2010/main" val="245523536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CB7D8C-E3C3-4295-98B5-46740AAD5C7F}"/>
              </a:ext>
            </a:extLst>
          </p:cNvPr>
          <p:cNvSpPr>
            <a:spLocks noGrp="1"/>
          </p:cNvSpPr>
          <p:nvPr>
            <p:ph type="title"/>
          </p:nvPr>
        </p:nvSpPr>
        <p:spPr>
          <a:xfrm>
            <a:off x="685800" y="331449"/>
            <a:ext cx="10396882" cy="1151965"/>
          </a:xfrm>
        </p:spPr>
        <p:txBody>
          <a:bodyPr>
            <a:normAutofit/>
          </a:bodyPr>
          <a:lstStyle/>
          <a:p>
            <a:r>
              <a:rPr lang="en-IN" sz="4800" cap="none" dirty="0">
                <a:solidFill>
                  <a:schemeClr val="accent5">
                    <a:lumMod val="50000"/>
                  </a:schemeClr>
                </a:solidFill>
                <a:latin typeface="Cambria Math" panose="02040503050406030204" pitchFamily="18" charset="0"/>
                <a:ea typeface="Cambria Math" panose="02040503050406030204" pitchFamily="18" charset="0"/>
              </a:rPr>
              <a:t>Summary:</a:t>
            </a:r>
          </a:p>
        </p:txBody>
      </p:sp>
      <p:sp>
        <p:nvSpPr>
          <p:cNvPr id="3" name="Content Placeholder 2">
            <a:extLst>
              <a:ext uri="{FF2B5EF4-FFF2-40B4-BE49-F238E27FC236}">
                <a16:creationId xmlns:a16="http://schemas.microsoft.com/office/drawing/2014/main" id="{EAE0DF9B-0058-4F4E-8066-0D86E3986DB0}"/>
              </a:ext>
            </a:extLst>
          </p:cNvPr>
          <p:cNvSpPr>
            <a:spLocks noGrp="1"/>
          </p:cNvSpPr>
          <p:nvPr>
            <p:ph sz="quarter" idx="13"/>
          </p:nvPr>
        </p:nvSpPr>
        <p:spPr>
          <a:xfrm>
            <a:off x="685800" y="1483414"/>
            <a:ext cx="10394707" cy="3891172"/>
          </a:xfrm>
        </p:spPr>
        <p:txBody>
          <a:bodyPr>
            <a:noAutofit/>
          </a:bodyPr>
          <a:lstStyle/>
          <a:p>
            <a:r>
              <a:rPr lang="en-IN" sz="1800" cap="none" dirty="0">
                <a:latin typeface="Cambria Math" panose="02040503050406030204" pitchFamily="18" charset="0"/>
                <a:ea typeface="Cambria Math" panose="02040503050406030204" pitchFamily="18" charset="0"/>
              </a:rPr>
              <a:t>Distribution: total of 23 employees, 17 sales representative, 3 manager, 1 VP marketing, 1 VP and 1 president</a:t>
            </a:r>
          </a:p>
          <a:p>
            <a:r>
              <a:rPr lang="en-IN" sz="1800" cap="none" dirty="0">
                <a:latin typeface="Cambria Math" panose="02040503050406030204" pitchFamily="18" charset="0"/>
                <a:ea typeface="Cambria Math" panose="02040503050406030204" pitchFamily="18" charset="0"/>
              </a:rPr>
              <a:t>President is the only employee who doesn't report to anyone; every other sales representative comes under manager</a:t>
            </a:r>
          </a:p>
          <a:p>
            <a:r>
              <a:rPr lang="en-IN" sz="1800" cap="none" dirty="0">
                <a:latin typeface="Cambria Math" panose="02040503050406030204" pitchFamily="18" charset="0"/>
                <a:ea typeface="Cambria Math" panose="02040503050406030204" pitchFamily="18" charset="0"/>
              </a:rPr>
              <a:t>22 customers with no representative employee assigned who again haven't purchased any;</a:t>
            </a:r>
          </a:p>
          <a:p>
            <a:r>
              <a:rPr lang="en-IN" sz="1800" cap="none" dirty="0">
                <a:latin typeface="Cambria Math" panose="02040503050406030204" pitchFamily="18" charset="0"/>
                <a:ea typeface="Cambria Math" panose="02040503050406030204" pitchFamily="18" charset="0"/>
              </a:rPr>
              <a:t>15 out of 23 employees handle customers</a:t>
            </a:r>
          </a:p>
          <a:p>
            <a:r>
              <a:rPr lang="en-IN" sz="1800" cap="none" dirty="0">
                <a:latin typeface="Cambria Math" panose="02040503050406030204" pitchFamily="18" charset="0"/>
                <a:ea typeface="Cambria Math" panose="02040503050406030204" pitchFamily="18" charset="0"/>
              </a:rPr>
              <a:t>A total of 8 employees doesn't handle customers 2 sales representative doesn't have customers assigned while rest 6 are president, 2 VPs and 3 managers; </a:t>
            </a:r>
          </a:p>
          <a:p>
            <a:r>
              <a:rPr lang="en-IN" sz="1800" cap="none" dirty="0">
                <a:latin typeface="Cambria Math" panose="02040503050406030204" pitchFamily="18" charset="0"/>
                <a:ea typeface="Cambria Math" panose="02040503050406030204" pitchFamily="18" charset="0"/>
              </a:rPr>
              <a:t>Gerard Hernandez made highest sale of 1258577.81, while Martin Gerard made the lowest 387477.476 </a:t>
            </a:r>
          </a:p>
        </p:txBody>
      </p:sp>
    </p:spTree>
    <p:extLst>
      <p:ext uri="{BB962C8B-B14F-4D97-AF65-F5344CB8AC3E}">
        <p14:creationId xmlns:p14="http://schemas.microsoft.com/office/powerpoint/2010/main" val="104626563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7073C1-CBA3-48F6-85CE-75FD4946D505}"/>
              </a:ext>
            </a:extLst>
          </p:cNvPr>
          <p:cNvSpPr>
            <a:spLocks noGrp="1"/>
          </p:cNvSpPr>
          <p:nvPr>
            <p:ph type="title"/>
          </p:nvPr>
        </p:nvSpPr>
        <p:spPr>
          <a:xfrm>
            <a:off x="685800" y="505468"/>
            <a:ext cx="10394707" cy="679994"/>
          </a:xfrm>
        </p:spPr>
        <p:txBody>
          <a:bodyPr>
            <a:normAutofit fontScale="90000"/>
          </a:bodyPr>
          <a:lstStyle/>
          <a:p>
            <a:r>
              <a:rPr lang="en-IN" cap="none" dirty="0">
                <a:solidFill>
                  <a:schemeClr val="accent5">
                    <a:lumMod val="50000"/>
                  </a:schemeClr>
                </a:solidFill>
                <a:latin typeface="Cambria Math" panose="02040503050406030204" pitchFamily="18" charset="0"/>
                <a:ea typeface="Cambria Math" panose="02040503050406030204" pitchFamily="18" charset="0"/>
              </a:rPr>
              <a:t>Order analysis: </a:t>
            </a:r>
          </a:p>
        </p:txBody>
      </p:sp>
      <p:sp>
        <p:nvSpPr>
          <p:cNvPr id="13" name="Text Placeholder 12">
            <a:extLst>
              <a:ext uri="{FF2B5EF4-FFF2-40B4-BE49-F238E27FC236}">
                <a16:creationId xmlns:a16="http://schemas.microsoft.com/office/drawing/2014/main" id="{3824E2B7-78F4-4CC0-85B2-D95C4A014851}"/>
              </a:ext>
            </a:extLst>
          </p:cNvPr>
          <p:cNvSpPr>
            <a:spLocks noGrp="1"/>
          </p:cNvSpPr>
          <p:nvPr>
            <p:ph type="body" idx="1"/>
          </p:nvPr>
        </p:nvSpPr>
        <p:spPr>
          <a:xfrm>
            <a:off x="801690" y="1408737"/>
            <a:ext cx="4856158" cy="507526"/>
          </a:xfrm>
        </p:spPr>
        <p:txBody>
          <a:bodyPr/>
          <a:lstStyle/>
          <a:p>
            <a:r>
              <a:rPr lang="en-IN" sz="2400" cap="none" dirty="0">
                <a:solidFill>
                  <a:schemeClr val="accent5">
                    <a:lumMod val="50000"/>
                  </a:schemeClr>
                </a:solidFill>
                <a:latin typeface="Cambria Math" panose="02040503050406030204" pitchFamily="18" charset="0"/>
                <a:ea typeface="Cambria Math" panose="02040503050406030204" pitchFamily="18" charset="0"/>
              </a:rPr>
              <a:t>Top 10 Orders Based On Amount</a:t>
            </a:r>
          </a:p>
        </p:txBody>
      </p:sp>
      <p:graphicFrame>
        <p:nvGraphicFramePr>
          <p:cNvPr id="11" name="Content Placeholder 10">
            <a:extLst>
              <a:ext uri="{FF2B5EF4-FFF2-40B4-BE49-F238E27FC236}">
                <a16:creationId xmlns:a16="http://schemas.microsoft.com/office/drawing/2014/main" id="{661B878B-CE78-401B-B905-375A6D999152}"/>
              </a:ext>
            </a:extLst>
          </p:cNvPr>
          <p:cNvGraphicFramePr>
            <a:graphicFrameLocks noGrp="1"/>
          </p:cNvGraphicFramePr>
          <p:nvPr>
            <p:ph sz="quarter" idx="13"/>
            <p:extLst>
              <p:ext uri="{D42A27DB-BD31-4B8C-83A1-F6EECF244321}">
                <p14:modId xmlns:p14="http://schemas.microsoft.com/office/powerpoint/2010/main" val="2430273314"/>
              </p:ext>
            </p:extLst>
          </p:nvPr>
        </p:nvGraphicFramePr>
        <p:xfrm>
          <a:off x="685800" y="2027376"/>
          <a:ext cx="5087938" cy="3299791"/>
        </p:xfrm>
        <a:graphic>
          <a:graphicData uri="http://schemas.openxmlformats.org/drawingml/2006/table">
            <a:tbl>
              <a:tblPr/>
              <a:tblGrid>
                <a:gridCol w="2543969">
                  <a:extLst>
                    <a:ext uri="{9D8B030D-6E8A-4147-A177-3AD203B41FA5}">
                      <a16:colId xmlns:a16="http://schemas.microsoft.com/office/drawing/2014/main" val="3184797816"/>
                    </a:ext>
                  </a:extLst>
                </a:gridCol>
                <a:gridCol w="2543969">
                  <a:extLst>
                    <a:ext uri="{9D8B030D-6E8A-4147-A177-3AD203B41FA5}">
                      <a16:colId xmlns:a16="http://schemas.microsoft.com/office/drawing/2014/main" val="1070869783"/>
                    </a:ext>
                  </a:extLst>
                </a:gridCol>
              </a:tblGrid>
              <a:tr h="299981">
                <a:tc>
                  <a:txBody>
                    <a:bodyPr/>
                    <a:lstStyle/>
                    <a:p>
                      <a:pPr algn="ctr" fontAlgn="b"/>
                      <a:r>
                        <a:rPr lang="en-IN" sz="1600" b="1" i="0" u="none" strike="noStrike" dirty="0">
                          <a:solidFill>
                            <a:srgbClr val="FFFFFF"/>
                          </a:solidFill>
                          <a:effectLst/>
                          <a:latin typeface="Cambria Math" panose="02040503050406030204" pitchFamily="18" charset="0"/>
                          <a:ea typeface="Cambria Math" panose="02040503050406030204" pitchFamily="18" charset="0"/>
                        </a:rPr>
                        <a:t>Order Number</a:t>
                      </a:r>
                    </a:p>
                  </a:txBody>
                  <a:tcPr marL="9525" marR="9525" marT="9525" marB="0" anchor="b">
                    <a:lnL w="6350" cap="flat" cmpd="sng" algn="ctr">
                      <a:solidFill>
                        <a:srgbClr val="FFD966"/>
                      </a:solidFill>
                      <a:prstDash val="solid"/>
                      <a:round/>
                      <a:headEnd type="none" w="med" len="med"/>
                      <a:tailEnd type="none" w="med" len="med"/>
                    </a:lnL>
                    <a:lnR>
                      <a:noFill/>
                    </a:lnR>
                    <a:lnT w="6350" cap="flat" cmpd="sng" algn="ctr">
                      <a:solidFill>
                        <a:srgbClr val="FFD966"/>
                      </a:solidFill>
                      <a:prstDash val="solid"/>
                      <a:round/>
                      <a:headEnd type="none" w="med" len="med"/>
                      <a:tailEnd type="none" w="med" len="med"/>
                    </a:lnT>
                    <a:lnB w="6350" cap="flat" cmpd="sng" algn="ctr">
                      <a:solidFill>
                        <a:srgbClr val="FFD966"/>
                      </a:solidFill>
                      <a:prstDash val="solid"/>
                      <a:round/>
                      <a:headEnd type="none" w="med" len="med"/>
                      <a:tailEnd type="none" w="med" len="med"/>
                    </a:lnB>
                    <a:solidFill>
                      <a:srgbClr val="FFC000"/>
                    </a:solidFill>
                  </a:tcPr>
                </a:tc>
                <a:tc>
                  <a:txBody>
                    <a:bodyPr/>
                    <a:lstStyle/>
                    <a:p>
                      <a:pPr algn="ctr" fontAlgn="b"/>
                      <a:r>
                        <a:rPr lang="en-IN" sz="1600" b="1" i="0" u="none" strike="noStrike">
                          <a:solidFill>
                            <a:srgbClr val="FFFFFF"/>
                          </a:solidFill>
                          <a:effectLst/>
                          <a:latin typeface="Cambria Math" panose="02040503050406030204" pitchFamily="18" charset="0"/>
                          <a:ea typeface="Cambria Math" panose="02040503050406030204" pitchFamily="18" charset="0"/>
                        </a:rPr>
                        <a:t>Amount</a:t>
                      </a:r>
                    </a:p>
                  </a:txBody>
                  <a:tcPr marL="9525" marR="9525" marT="9525" marB="0" anchor="b">
                    <a:lnL>
                      <a:noFill/>
                    </a:lnL>
                    <a:lnR w="6350" cap="flat" cmpd="sng" algn="ctr">
                      <a:solidFill>
                        <a:srgbClr val="FFD966"/>
                      </a:solidFill>
                      <a:prstDash val="solid"/>
                      <a:round/>
                      <a:headEnd type="none" w="med" len="med"/>
                      <a:tailEnd type="none" w="med" len="med"/>
                    </a:lnR>
                    <a:lnT w="6350" cap="flat" cmpd="sng" algn="ctr">
                      <a:solidFill>
                        <a:srgbClr val="FFD966"/>
                      </a:solidFill>
                      <a:prstDash val="solid"/>
                      <a:round/>
                      <a:headEnd type="none" w="med" len="med"/>
                      <a:tailEnd type="none" w="med" len="med"/>
                    </a:lnT>
                    <a:lnB w="6350" cap="flat" cmpd="sng" algn="ctr">
                      <a:solidFill>
                        <a:srgbClr val="FFD966"/>
                      </a:solidFill>
                      <a:prstDash val="solid"/>
                      <a:round/>
                      <a:headEnd type="none" w="med" len="med"/>
                      <a:tailEnd type="none" w="med" len="med"/>
                    </a:lnB>
                    <a:solidFill>
                      <a:srgbClr val="FFC000"/>
                    </a:solidFill>
                  </a:tcPr>
                </a:tc>
                <a:extLst>
                  <a:ext uri="{0D108BD9-81ED-4DB2-BD59-A6C34878D82A}">
                    <a16:rowId xmlns:a16="http://schemas.microsoft.com/office/drawing/2014/main" val="1940013674"/>
                  </a:ext>
                </a:extLst>
              </a:tr>
              <a:tr h="299981">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10165</a:t>
                      </a:r>
                    </a:p>
                  </a:txBody>
                  <a:tcPr marL="9525" marR="9525" marT="9525" marB="0" anchor="b">
                    <a:lnL w="6350" cap="flat" cmpd="sng" algn="ctr">
                      <a:solidFill>
                        <a:srgbClr val="FFD966"/>
                      </a:solidFill>
                      <a:prstDash val="solid"/>
                      <a:round/>
                      <a:headEnd type="none" w="med" len="med"/>
                      <a:tailEnd type="none" w="med" len="med"/>
                    </a:lnL>
                    <a:lnR>
                      <a:noFill/>
                    </a:lnR>
                    <a:lnT w="6350" cap="flat" cmpd="sng" algn="ctr">
                      <a:solidFill>
                        <a:srgbClr val="FFD966"/>
                      </a:solidFill>
                      <a:prstDash val="solid"/>
                      <a:round/>
                      <a:headEnd type="none" w="med" len="med"/>
                      <a:tailEnd type="none" w="med" len="med"/>
                    </a:lnT>
                    <a:lnB w="6350" cap="flat" cmpd="sng" algn="ctr">
                      <a:solidFill>
                        <a:srgbClr val="FFD966"/>
                      </a:solidFill>
                      <a:prstDash val="solid"/>
                      <a:round/>
                      <a:headEnd type="none" w="med" len="med"/>
                      <a:tailEnd type="none" w="med" len="med"/>
                    </a:lnB>
                    <a:solidFill>
                      <a:schemeClr val="accent2">
                        <a:lumMod val="60000"/>
                        <a:lumOff val="40000"/>
                      </a:schemeClr>
                    </a:solidFill>
                  </a:tcPr>
                </a:tc>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67392.85</a:t>
                      </a:r>
                    </a:p>
                  </a:txBody>
                  <a:tcPr marL="9525" marR="9525" marT="9525" marB="0" anchor="b">
                    <a:lnL>
                      <a:noFill/>
                    </a:lnL>
                    <a:lnR w="6350" cap="flat" cmpd="sng" algn="ctr">
                      <a:solidFill>
                        <a:srgbClr val="FFD966"/>
                      </a:solidFill>
                      <a:prstDash val="solid"/>
                      <a:round/>
                      <a:headEnd type="none" w="med" len="med"/>
                      <a:tailEnd type="none" w="med" len="med"/>
                    </a:lnR>
                    <a:lnT w="6350" cap="flat" cmpd="sng" algn="ctr">
                      <a:solidFill>
                        <a:srgbClr val="FFD966"/>
                      </a:solidFill>
                      <a:prstDash val="solid"/>
                      <a:round/>
                      <a:headEnd type="none" w="med" len="med"/>
                      <a:tailEnd type="none" w="med" len="med"/>
                    </a:lnT>
                    <a:lnB w="6350" cap="flat" cmpd="sng" algn="ctr">
                      <a:solidFill>
                        <a:srgbClr val="FFD966"/>
                      </a:solidFill>
                      <a:prstDash val="solid"/>
                      <a:round/>
                      <a:headEnd type="none" w="med" len="med"/>
                      <a:tailEnd type="none" w="med" len="med"/>
                    </a:lnB>
                    <a:solidFill>
                      <a:schemeClr val="accent2">
                        <a:lumMod val="60000"/>
                        <a:lumOff val="40000"/>
                      </a:schemeClr>
                    </a:solidFill>
                  </a:tcPr>
                </a:tc>
                <a:extLst>
                  <a:ext uri="{0D108BD9-81ED-4DB2-BD59-A6C34878D82A}">
                    <a16:rowId xmlns:a16="http://schemas.microsoft.com/office/drawing/2014/main" val="3457950471"/>
                  </a:ext>
                </a:extLst>
              </a:tr>
              <a:tr h="299981">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10287</a:t>
                      </a:r>
                    </a:p>
                  </a:txBody>
                  <a:tcPr marL="9525" marR="9525" marT="9525" marB="0" anchor="b">
                    <a:lnL w="6350" cap="flat" cmpd="sng" algn="ctr">
                      <a:solidFill>
                        <a:srgbClr val="FFD966"/>
                      </a:solidFill>
                      <a:prstDash val="solid"/>
                      <a:round/>
                      <a:headEnd type="none" w="med" len="med"/>
                      <a:tailEnd type="none" w="med" len="med"/>
                    </a:lnL>
                    <a:lnR>
                      <a:noFill/>
                    </a:lnR>
                    <a:lnT w="6350" cap="flat" cmpd="sng" algn="ctr">
                      <a:solidFill>
                        <a:srgbClr val="FFD966"/>
                      </a:solidFill>
                      <a:prstDash val="solid"/>
                      <a:round/>
                      <a:headEnd type="none" w="med" len="med"/>
                      <a:tailEnd type="none" w="med" len="med"/>
                    </a:lnT>
                    <a:lnB w="6350" cap="flat" cmpd="sng" algn="ctr">
                      <a:solidFill>
                        <a:srgbClr val="FFD966"/>
                      </a:solidFill>
                      <a:prstDash val="solid"/>
                      <a:round/>
                      <a:headEnd type="none" w="med" len="med"/>
                      <a:tailEnd type="none" w="med" len="med"/>
                    </a:lnB>
                  </a:tcPr>
                </a:tc>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61402</a:t>
                      </a:r>
                    </a:p>
                  </a:txBody>
                  <a:tcPr marL="9525" marR="9525" marT="9525" marB="0" anchor="b">
                    <a:lnL>
                      <a:noFill/>
                    </a:lnL>
                    <a:lnR w="6350" cap="flat" cmpd="sng" algn="ctr">
                      <a:solidFill>
                        <a:srgbClr val="FFD966"/>
                      </a:solidFill>
                      <a:prstDash val="solid"/>
                      <a:round/>
                      <a:headEnd type="none" w="med" len="med"/>
                      <a:tailEnd type="none" w="med" len="med"/>
                    </a:lnR>
                    <a:lnT w="6350" cap="flat" cmpd="sng" algn="ctr">
                      <a:solidFill>
                        <a:srgbClr val="FFD966"/>
                      </a:solidFill>
                      <a:prstDash val="solid"/>
                      <a:round/>
                      <a:headEnd type="none" w="med" len="med"/>
                      <a:tailEnd type="none" w="med" len="med"/>
                    </a:lnT>
                    <a:lnB w="6350" cap="flat" cmpd="sng" algn="ctr">
                      <a:solidFill>
                        <a:srgbClr val="FFD966"/>
                      </a:solidFill>
                      <a:prstDash val="solid"/>
                      <a:round/>
                      <a:headEnd type="none" w="med" len="med"/>
                      <a:tailEnd type="none" w="med" len="med"/>
                    </a:lnB>
                  </a:tcPr>
                </a:tc>
                <a:extLst>
                  <a:ext uri="{0D108BD9-81ED-4DB2-BD59-A6C34878D82A}">
                    <a16:rowId xmlns:a16="http://schemas.microsoft.com/office/drawing/2014/main" val="1652695896"/>
                  </a:ext>
                </a:extLst>
              </a:tr>
              <a:tr h="299981">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10310</a:t>
                      </a:r>
                    </a:p>
                  </a:txBody>
                  <a:tcPr marL="9525" marR="9525" marT="9525" marB="0" anchor="b">
                    <a:lnL w="6350" cap="flat" cmpd="sng" algn="ctr">
                      <a:solidFill>
                        <a:srgbClr val="FFD966"/>
                      </a:solidFill>
                      <a:prstDash val="solid"/>
                      <a:round/>
                      <a:headEnd type="none" w="med" len="med"/>
                      <a:tailEnd type="none" w="med" len="med"/>
                    </a:lnL>
                    <a:lnR>
                      <a:noFill/>
                    </a:lnR>
                    <a:lnT w="6350" cap="flat" cmpd="sng" algn="ctr">
                      <a:solidFill>
                        <a:srgbClr val="FFD966"/>
                      </a:solidFill>
                      <a:prstDash val="solid"/>
                      <a:round/>
                      <a:headEnd type="none" w="med" len="med"/>
                      <a:tailEnd type="none" w="med" len="med"/>
                    </a:lnT>
                    <a:lnB w="6350" cap="flat" cmpd="sng" algn="ctr">
                      <a:solidFill>
                        <a:srgbClr val="FFD966"/>
                      </a:solidFill>
                      <a:prstDash val="solid"/>
                      <a:round/>
                      <a:headEnd type="none" w="med" len="med"/>
                      <a:tailEnd type="none" w="med" len="med"/>
                    </a:lnB>
                    <a:solidFill>
                      <a:srgbClr val="FFF2CC"/>
                    </a:solidFill>
                  </a:tcPr>
                </a:tc>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61234.67</a:t>
                      </a:r>
                    </a:p>
                  </a:txBody>
                  <a:tcPr marL="9525" marR="9525" marT="9525" marB="0" anchor="b">
                    <a:lnL>
                      <a:noFill/>
                    </a:lnL>
                    <a:lnR w="6350" cap="flat" cmpd="sng" algn="ctr">
                      <a:solidFill>
                        <a:srgbClr val="FFD966"/>
                      </a:solidFill>
                      <a:prstDash val="solid"/>
                      <a:round/>
                      <a:headEnd type="none" w="med" len="med"/>
                      <a:tailEnd type="none" w="med" len="med"/>
                    </a:lnR>
                    <a:lnT w="6350" cap="flat" cmpd="sng" algn="ctr">
                      <a:solidFill>
                        <a:srgbClr val="FFD966"/>
                      </a:solidFill>
                      <a:prstDash val="solid"/>
                      <a:round/>
                      <a:headEnd type="none" w="med" len="med"/>
                      <a:tailEnd type="none" w="med" len="med"/>
                    </a:lnT>
                    <a:lnB w="6350" cap="flat" cmpd="sng" algn="ctr">
                      <a:solidFill>
                        <a:srgbClr val="FFD966"/>
                      </a:solidFill>
                      <a:prstDash val="solid"/>
                      <a:round/>
                      <a:headEnd type="none" w="med" len="med"/>
                      <a:tailEnd type="none" w="med" len="med"/>
                    </a:lnB>
                    <a:solidFill>
                      <a:srgbClr val="FFF2CC"/>
                    </a:solidFill>
                  </a:tcPr>
                </a:tc>
                <a:extLst>
                  <a:ext uri="{0D108BD9-81ED-4DB2-BD59-A6C34878D82A}">
                    <a16:rowId xmlns:a16="http://schemas.microsoft.com/office/drawing/2014/main" val="2967800426"/>
                  </a:ext>
                </a:extLst>
              </a:tr>
              <a:tr h="299981">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10212</a:t>
                      </a:r>
                    </a:p>
                  </a:txBody>
                  <a:tcPr marL="9525" marR="9525" marT="9525" marB="0" anchor="b">
                    <a:lnL w="6350" cap="flat" cmpd="sng" algn="ctr">
                      <a:solidFill>
                        <a:srgbClr val="FFD966"/>
                      </a:solidFill>
                      <a:prstDash val="solid"/>
                      <a:round/>
                      <a:headEnd type="none" w="med" len="med"/>
                      <a:tailEnd type="none" w="med" len="med"/>
                    </a:lnL>
                    <a:lnR>
                      <a:noFill/>
                    </a:lnR>
                    <a:lnT w="6350" cap="flat" cmpd="sng" algn="ctr">
                      <a:solidFill>
                        <a:srgbClr val="FFD966"/>
                      </a:solidFill>
                      <a:prstDash val="solid"/>
                      <a:round/>
                      <a:headEnd type="none" w="med" len="med"/>
                      <a:tailEnd type="none" w="med" len="med"/>
                    </a:lnT>
                    <a:lnB w="6350" cap="flat" cmpd="sng" algn="ctr">
                      <a:solidFill>
                        <a:srgbClr val="FFD966"/>
                      </a:solidFill>
                      <a:prstDash val="solid"/>
                      <a:round/>
                      <a:headEnd type="none" w="med" len="med"/>
                      <a:tailEnd type="none" w="med" len="med"/>
                    </a:lnB>
                  </a:tcPr>
                </a:tc>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59830.55</a:t>
                      </a:r>
                    </a:p>
                  </a:txBody>
                  <a:tcPr marL="9525" marR="9525" marT="9525" marB="0" anchor="b">
                    <a:lnL>
                      <a:noFill/>
                    </a:lnL>
                    <a:lnR w="6350" cap="flat" cmpd="sng" algn="ctr">
                      <a:solidFill>
                        <a:srgbClr val="FFD966"/>
                      </a:solidFill>
                      <a:prstDash val="solid"/>
                      <a:round/>
                      <a:headEnd type="none" w="med" len="med"/>
                      <a:tailEnd type="none" w="med" len="med"/>
                    </a:lnR>
                    <a:lnT w="6350" cap="flat" cmpd="sng" algn="ctr">
                      <a:solidFill>
                        <a:srgbClr val="FFD966"/>
                      </a:solidFill>
                      <a:prstDash val="solid"/>
                      <a:round/>
                      <a:headEnd type="none" w="med" len="med"/>
                      <a:tailEnd type="none" w="med" len="med"/>
                    </a:lnT>
                    <a:lnB w="6350" cap="flat" cmpd="sng" algn="ctr">
                      <a:solidFill>
                        <a:srgbClr val="FFD966"/>
                      </a:solidFill>
                      <a:prstDash val="solid"/>
                      <a:round/>
                      <a:headEnd type="none" w="med" len="med"/>
                      <a:tailEnd type="none" w="med" len="med"/>
                    </a:lnB>
                  </a:tcPr>
                </a:tc>
                <a:extLst>
                  <a:ext uri="{0D108BD9-81ED-4DB2-BD59-A6C34878D82A}">
                    <a16:rowId xmlns:a16="http://schemas.microsoft.com/office/drawing/2014/main" val="1258528155"/>
                  </a:ext>
                </a:extLst>
              </a:tr>
              <a:tr h="299981">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10207</a:t>
                      </a:r>
                    </a:p>
                  </a:txBody>
                  <a:tcPr marL="9525" marR="9525" marT="9525" marB="0" anchor="b">
                    <a:lnL w="6350" cap="flat" cmpd="sng" algn="ctr">
                      <a:solidFill>
                        <a:srgbClr val="FFD966"/>
                      </a:solidFill>
                      <a:prstDash val="solid"/>
                      <a:round/>
                      <a:headEnd type="none" w="med" len="med"/>
                      <a:tailEnd type="none" w="med" len="med"/>
                    </a:lnL>
                    <a:lnR>
                      <a:noFill/>
                    </a:lnR>
                    <a:lnT w="6350" cap="flat" cmpd="sng" algn="ctr">
                      <a:solidFill>
                        <a:srgbClr val="FFD966"/>
                      </a:solidFill>
                      <a:prstDash val="solid"/>
                      <a:round/>
                      <a:headEnd type="none" w="med" len="med"/>
                      <a:tailEnd type="none" w="med" len="med"/>
                    </a:lnT>
                    <a:lnB w="6350" cap="flat" cmpd="sng" algn="ctr">
                      <a:solidFill>
                        <a:srgbClr val="FFD966"/>
                      </a:solidFill>
                      <a:prstDash val="solid"/>
                      <a:round/>
                      <a:headEnd type="none" w="med" len="med"/>
                      <a:tailEnd type="none" w="med" len="med"/>
                    </a:lnB>
                    <a:solidFill>
                      <a:srgbClr val="FFF2CC"/>
                    </a:solidFill>
                  </a:tcPr>
                </a:tc>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59265.14</a:t>
                      </a:r>
                    </a:p>
                  </a:txBody>
                  <a:tcPr marL="9525" marR="9525" marT="9525" marB="0" anchor="b">
                    <a:lnL>
                      <a:noFill/>
                    </a:lnL>
                    <a:lnR w="6350" cap="flat" cmpd="sng" algn="ctr">
                      <a:solidFill>
                        <a:srgbClr val="FFD966"/>
                      </a:solidFill>
                      <a:prstDash val="solid"/>
                      <a:round/>
                      <a:headEnd type="none" w="med" len="med"/>
                      <a:tailEnd type="none" w="med" len="med"/>
                    </a:lnR>
                    <a:lnT w="6350" cap="flat" cmpd="sng" algn="ctr">
                      <a:solidFill>
                        <a:srgbClr val="FFD966"/>
                      </a:solidFill>
                      <a:prstDash val="solid"/>
                      <a:round/>
                      <a:headEnd type="none" w="med" len="med"/>
                      <a:tailEnd type="none" w="med" len="med"/>
                    </a:lnT>
                    <a:lnB w="6350" cap="flat" cmpd="sng" algn="ctr">
                      <a:solidFill>
                        <a:srgbClr val="FFD966"/>
                      </a:solidFill>
                      <a:prstDash val="solid"/>
                      <a:round/>
                      <a:headEnd type="none" w="med" len="med"/>
                      <a:tailEnd type="none" w="med" len="med"/>
                    </a:lnB>
                    <a:solidFill>
                      <a:srgbClr val="FFF2CC"/>
                    </a:solidFill>
                  </a:tcPr>
                </a:tc>
                <a:extLst>
                  <a:ext uri="{0D108BD9-81ED-4DB2-BD59-A6C34878D82A}">
                    <a16:rowId xmlns:a16="http://schemas.microsoft.com/office/drawing/2014/main" val="3960535758"/>
                  </a:ext>
                </a:extLst>
              </a:tr>
              <a:tr h="299981">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10127</a:t>
                      </a:r>
                    </a:p>
                  </a:txBody>
                  <a:tcPr marL="9525" marR="9525" marT="9525" marB="0" anchor="b">
                    <a:lnL w="6350" cap="flat" cmpd="sng" algn="ctr">
                      <a:solidFill>
                        <a:srgbClr val="FFD966"/>
                      </a:solidFill>
                      <a:prstDash val="solid"/>
                      <a:round/>
                      <a:headEnd type="none" w="med" len="med"/>
                      <a:tailEnd type="none" w="med" len="med"/>
                    </a:lnL>
                    <a:lnR>
                      <a:noFill/>
                    </a:lnR>
                    <a:lnT w="6350" cap="flat" cmpd="sng" algn="ctr">
                      <a:solidFill>
                        <a:srgbClr val="FFD966"/>
                      </a:solidFill>
                      <a:prstDash val="solid"/>
                      <a:round/>
                      <a:headEnd type="none" w="med" len="med"/>
                      <a:tailEnd type="none" w="med" len="med"/>
                    </a:lnT>
                    <a:lnB w="6350" cap="flat" cmpd="sng" algn="ctr">
                      <a:solidFill>
                        <a:srgbClr val="FFD966"/>
                      </a:solidFill>
                      <a:prstDash val="solid"/>
                      <a:round/>
                      <a:headEnd type="none" w="med" len="med"/>
                      <a:tailEnd type="none" w="med" len="med"/>
                    </a:lnB>
                  </a:tcPr>
                </a:tc>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58841.35</a:t>
                      </a:r>
                    </a:p>
                  </a:txBody>
                  <a:tcPr marL="9525" marR="9525" marT="9525" marB="0" anchor="b">
                    <a:lnL>
                      <a:noFill/>
                    </a:lnL>
                    <a:lnR w="6350" cap="flat" cmpd="sng" algn="ctr">
                      <a:solidFill>
                        <a:srgbClr val="FFD966"/>
                      </a:solidFill>
                      <a:prstDash val="solid"/>
                      <a:round/>
                      <a:headEnd type="none" w="med" len="med"/>
                      <a:tailEnd type="none" w="med" len="med"/>
                    </a:lnR>
                    <a:lnT w="6350" cap="flat" cmpd="sng" algn="ctr">
                      <a:solidFill>
                        <a:srgbClr val="FFD966"/>
                      </a:solidFill>
                      <a:prstDash val="solid"/>
                      <a:round/>
                      <a:headEnd type="none" w="med" len="med"/>
                      <a:tailEnd type="none" w="med" len="med"/>
                    </a:lnT>
                    <a:lnB w="6350" cap="flat" cmpd="sng" algn="ctr">
                      <a:solidFill>
                        <a:srgbClr val="FFD966"/>
                      </a:solidFill>
                      <a:prstDash val="solid"/>
                      <a:round/>
                      <a:headEnd type="none" w="med" len="med"/>
                      <a:tailEnd type="none" w="med" len="med"/>
                    </a:lnB>
                  </a:tcPr>
                </a:tc>
                <a:extLst>
                  <a:ext uri="{0D108BD9-81ED-4DB2-BD59-A6C34878D82A}">
                    <a16:rowId xmlns:a16="http://schemas.microsoft.com/office/drawing/2014/main" val="1490470391"/>
                  </a:ext>
                </a:extLst>
              </a:tr>
              <a:tr h="299981">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10204</a:t>
                      </a:r>
                    </a:p>
                  </a:txBody>
                  <a:tcPr marL="9525" marR="9525" marT="9525" marB="0" anchor="b">
                    <a:lnL w="6350" cap="flat" cmpd="sng" algn="ctr">
                      <a:solidFill>
                        <a:srgbClr val="FFD966"/>
                      </a:solidFill>
                      <a:prstDash val="solid"/>
                      <a:round/>
                      <a:headEnd type="none" w="med" len="med"/>
                      <a:tailEnd type="none" w="med" len="med"/>
                    </a:lnL>
                    <a:lnR>
                      <a:noFill/>
                    </a:lnR>
                    <a:lnT w="6350" cap="flat" cmpd="sng" algn="ctr">
                      <a:solidFill>
                        <a:srgbClr val="FFD966"/>
                      </a:solidFill>
                      <a:prstDash val="solid"/>
                      <a:round/>
                      <a:headEnd type="none" w="med" len="med"/>
                      <a:tailEnd type="none" w="med" len="med"/>
                    </a:lnT>
                    <a:lnB w="6350" cap="flat" cmpd="sng" algn="ctr">
                      <a:solidFill>
                        <a:srgbClr val="FFD966"/>
                      </a:solidFill>
                      <a:prstDash val="solid"/>
                      <a:round/>
                      <a:headEnd type="none" w="med" len="med"/>
                      <a:tailEnd type="none" w="med" len="med"/>
                    </a:lnB>
                    <a:solidFill>
                      <a:srgbClr val="FFF2CC"/>
                    </a:solidFill>
                  </a:tcPr>
                </a:tc>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58793.53</a:t>
                      </a:r>
                    </a:p>
                  </a:txBody>
                  <a:tcPr marL="9525" marR="9525" marT="9525" marB="0" anchor="b">
                    <a:lnL>
                      <a:noFill/>
                    </a:lnL>
                    <a:lnR w="6350" cap="flat" cmpd="sng" algn="ctr">
                      <a:solidFill>
                        <a:srgbClr val="FFD966"/>
                      </a:solidFill>
                      <a:prstDash val="solid"/>
                      <a:round/>
                      <a:headEnd type="none" w="med" len="med"/>
                      <a:tailEnd type="none" w="med" len="med"/>
                    </a:lnR>
                    <a:lnT w="6350" cap="flat" cmpd="sng" algn="ctr">
                      <a:solidFill>
                        <a:srgbClr val="FFD966"/>
                      </a:solidFill>
                      <a:prstDash val="solid"/>
                      <a:round/>
                      <a:headEnd type="none" w="med" len="med"/>
                      <a:tailEnd type="none" w="med" len="med"/>
                    </a:lnT>
                    <a:lnB w="6350" cap="flat" cmpd="sng" algn="ctr">
                      <a:solidFill>
                        <a:srgbClr val="FFD966"/>
                      </a:solidFill>
                      <a:prstDash val="solid"/>
                      <a:round/>
                      <a:headEnd type="none" w="med" len="med"/>
                      <a:tailEnd type="none" w="med" len="med"/>
                    </a:lnB>
                    <a:solidFill>
                      <a:srgbClr val="FFF2CC"/>
                    </a:solidFill>
                  </a:tcPr>
                </a:tc>
                <a:extLst>
                  <a:ext uri="{0D108BD9-81ED-4DB2-BD59-A6C34878D82A}">
                    <a16:rowId xmlns:a16="http://schemas.microsoft.com/office/drawing/2014/main" val="2472726427"/>
                  </a:ext>
                </a:extLst>
              </a:tr>
              <a:tr h="299981">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10126</a:t>
                      </a:r>
                    </a:p>
                  </a:txBody>
                  <a:tcPr marL="9525" marR="9525" marT="9525" marB="0" anchor="b">
                    <a:lnL w="6350" cap="flat" cmpd="sng" algn="ctr">
                      <a:solidFill>
                        <a:srgbClr val="FFD966"/>
                      </a:solidFill>
                      <a:prstDash val="solid"/>
                      <a:round/>
                      <a:headEnd type="none" w="med" len="med"/>
                      <a:tailEnd type="none" w="med" len="med"/>
                    </a:lnL>
                    <a:lnR>
                      <a:noFill/>
                    </a:lnR>
                    <a:lnT w="6350" cap="flat" cmpd="sng" algn="ctr">
                      <a:solidFill>
                        <a:srgbClr val="FFD966"/>
                      </a:solidFill>
                      <a:prstDash val="solid"/>
                      <a:round/>
                      <a:headEnd type="none" w="med" len="med"/>
                      <a:tailEnd type="none" w="med" len="med"/>
                    </a:lnT>
                    <a:lnB w="6350" cap="flat" cmpd="sng" algn="ctr">
                      <a:solidFill>
                        <a:srgbClr val="FFD966"/>
                      </a:solidFill>
                      <a:prstDash val="solid"/>
                      <a:round/>
                      <a:headEnd type="none" w="med" len="med"/>
                      <a:tailEnd type="none" w="med" len="med"/>
                    </a:lnB>
                  </a:tcPr>
                </a:tc>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57131.92</a:t>
                      </a:r>
                    </a:p>
                  </a:txBody>
                  <a:tcPr marL="9525" marR="9525" marT="9525" marB="0" anchor="b">
                    <a:lnL>
                      <a:noFill/>
                    </a:lnL>
                    <a:lnR w="6350" cap="flat" cmpd="sng" algn="ctr">
                      <a:solidFill>
                        <a:srgbClr val="FFD966"/>
                      </a:solidFill>
                      <a:prstDash val="solid"/>
                      <a:round/>
                      <a:headEnd type="none" w="med" len="med"/>
                      <a:tailEnd type="none" w="med" len="med"/>
                    </a:lnR>
                    <a:lnT w="6350" cap="flat" cmpd="sng" algn="ctr">
                      <a:solidFill>
                        <a:srgbClr val="FFD966"/>
                      </a:solidFill>
                      <a:prstDash val="solid"/>
                      <a:round/>
                      <a:headEnd type="none" w="med" len="med"/>
                      <a:tailEnd type="none" w="med" len="med"/>
                    </a:lnT>
                    <a:lnB w="6350" cap="flat" cmpd="sng" algn="ctr">
                      <a:solidFill>
                        <a:srgbClr val="FFD966"/>
                      </a:solidFill>
                      <a:prstDash val="solid"/>
                      <a:round/>
                      <a:headEnd type="none" w="med" len="med"/>
                      <a:tailEnd type="none" w="med" len="med"/>
                    </a:lnB>
                  </a:tcPr>
                </a:tc>
                <a:extLst>
                  <a:ext uri="{0D108BD9-81ED-4DB2-BD59-A6C34878D82A}">
                    <a16:rowId xmlns:a16="http://schemas.microsoft.com/office/drawing/2014/main" val="1170917741"/>
                  </a:ext>
                </a:extLst>
              </a:tr>
              <a:tr h="299981">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10222</a:t>
                      </a:r>
                    </a:p>
                  </a:txBody>
                  <a:tcPr marL="9525" marR="9525" marT="9525" marB="0" anchor="b">
                    <a:lnL w="6350" cap="flat" cmpd="sng" algn="ctr">
                      <a:solidFill>
                        <a:srgbClr val="FFD966"/>
                      </a:solidFill>
                      <a:prstDash val="solid"/>
                      <a:round/>
                      <a:headEnd type="none" w="med" len="med"/>
                      <a:tailEnd type="none" w="med" len="med"/>
                    </a:lnL>
                    <a:lnR>
                      <a:noFill/>
                    </a:lnR>
                    <a:lnT w="6350" cap="flat" cmpd="sng" algn="ctr">
                      <a:solidFill>
                        <a:srgbClr val="FFD966"/>
                      </a:solidFill>
                      <a:prstDash val="solid"/>
                      <a:round/>
                      <a:headEnd type="none" w="med" len="med"/>
                      <a:tailEnd type="none" w="med" len="med"/>
                    </a:lnT>
                    <a:lnB w="6350" cap="flat" cmpd="sng" algn="ctr">
                      <a:solidFill>
                        <a:srgbClr val="FFD966"/>
                      </a:solidFill>
                      <a:prstDash val="solid"/>
                      <a:round/>
                      <a:headEnd type="none" w="med" len="med"/>
                      <a:tailEnd type="none" w="med" len="med"/>
                    </a:lnB>
                    <a:solidFill>
                      <a:srgbClr val="FFF2CC"/>
                    </a:solidFill>
                  </a:tcPr>
                </a:tc>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56822.65</a:t>
                      </a:r>
                    </a:p>
                  </a:txBody>
                  <a:tcPr marL="9525" marR="9525" marT="9525" marB="0" anchor="b">
                    <a:lnL>
                      <a:noFill/>
                    </a:lnL>
                    <a:lnR w="6350" cap="flat" cmpd="sng" algn="ctr">
                      <a:solidFill>
                        <a:srgbClr val="FFD966"/>
                      </a:solidFill>
                      <a:prstDash val="solid"/>
                      <a:round/>
                      <a:headEnd type="none" w="med" len="med"/>
                      <a:tailEnd type="none" w="med" len="med"/>
                    </a:lnR>
                    <a:lnT w="6350" cap="flat" cmpd="sng" algn="ctr">
                      <a:solidFill>
                        <a:srgbClr val="FFD966"/>
                      </a:solidFill>
                      <a:prstDash val="solid"/>
                      <a:round/>
                      <a:headEnd type="none" w="med" len="med"/>
                      <a:tailEnd type="none" w="med" len="med"/>
                    </a:lnT>
                    <a:lnB w="6350" cap="flat" cmpd="sng" algn="ctr">
                      <a:solidFill>
                        <a:srgbClr val="FFD966"/>
                      </a:solidFill>
                      <a:prstDash val="solid"/>
                      <a:round/>
                      <a:headEnd type="none" w="med" len="med"/>
                      <a:tailEnd type="none" w="med" len="med"/>
                    </a:lnB>
                    <a:solidFill>
                      <a:srgbClr val="FFF2CC"/>
                    </a:solidFill>
                  </a:tcPr>
                </a:tc>
                <a:extLst>
                  <a:ext uri="{0D108BD9-81ED-4DB2-BD59-A6C34878D82A}">
                    <a16:rowId xmlns:a16="http://schemas.microsoft.com/office/drawing/2014/main" val="1041266929"/>
                  </a:ext>
                </a:extLst>
              </a:tr>
              <a:tr h="299981">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10142</a:t>
                      </a:r>
                    </a:p>
                  </a:txBody>
                  <a:tcPr marL="9525" marR="9525" marT="9525" marB="0" anchor="b">
                    <a:lnL w="6350" cap="flat" cmpd="sng" algn="ctr">
                      <a:solidFill>
                        <a:srgbClr val="FFD966"/>
                      </a:solidFill>
                      <a:prstDash val="solid"/>
                      <a:round/>
                      <a:headEnd type="none" w="med" len="med"/>
                      <a:tailEnd type="none" w="med" len="med"/>
                    </a:lnL>
                    <a:lnR>
                      <a:noFill/>
                    </a:lnR>
                    <a:lnT w="6350" cap="flat" cmpd="sng" algn="ctr">
                      <a:solidFill>
                        <a:srgbClr val="FFD966"/>
                      </a:solidFill>
                      <a:prstDash val="solid"/>
                      <a:round/>
                      <a:headEnd type="none" w="med" len="med"/>
                      <a:tailEnd type="none" w="med" len="med"/>
                    </a:lnT>
                    <a:lnB w="6350" cap="flat" cmpd="sng" algn="ctr">
                      <a:solidFill>
                        <a:srgbClr val="FFD966"/>
                      </a:solidFill>
                      <a:prstDash val="solid"/>
                      <a:round/>
                      <a:headEnd type="none" w="med" len="med"/>
                      <a:tailEnd type="none" w="med" len="med"/>
                    </a:lnB>
                  </a:tcPr>
                </a:tc>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56052.56</a:t>
                      </a:r>
                    </a:p>
                  </a:txBody>
                  <a:tcPr marL="9525" marR="9525" marT="9525" marB="0" anchor="b">
                    <a:lnL>
                      <a:noFill/>
                    </a:lnL>
                    <a:lnR w="6350" cap="flat" cmpd="sng" algn="ctr">
                      <a:solidFill>
                        <a:srgbClr val="FFD966"/>
                      </a:solidFill>
                      <a:prstDash val="solid"/>
                      <a:round/>
                      <a:headEnd type="none" w="med" len="med"/>
                      <a:tailEnd type="none" w="med" len="med"/>
                    </a:lnR>
                    <a:lnT w="6350" cap="flat" cmpd="sng" algn="ctr">
                      <a:solidFill>
                        <a:srgbClr val="FFD966"/>
                      </a:solidFill>
                      <a:prstDash val="solid"/>
                      <a:round/>
                      <a:headEnd type="none" w="med" len="med"/>
                      <a:tailEnd type="none" w="med" len="med"/>
                    </a:lnT>
                    <a:lnB w="6350" cap="flat" cmpd="sng" algn="ctr">
                      <a:solidFill>
                        <a:srgbClr val="FFD966"/>
                      </a:solidFill>
                      <a:prstDash val="solid"/>
                      <a:round/>
                      <a:headEnd type="none" w="med" len="med"/>
                      <a:tailEnd type="none" w="med" len="med"/>
                    </a:lnB>
                  </a:tcPr>
                </a:tc>
                <a:extLst>
                  <a:ext uri="{0D108BD9-81ED-4DB2-BD59-A6C34878D82A}">
                    <a16:rowId xmlns:a16="http://schemas.microsoft.com/office/drawing/2014/main" val="1465190831"/>
                  </a:ext>
                </a:extLst>
              </a:tr>
            </a:tbl>
          </a:graphicData>
        </a:graphic>
      </p:graphicFrame>
      <p:sp>
        <p:nvSpPr>
          <p:cNvPr id="14" name="Text Placeholder 13">
            <a:extLst>
              <a:ext uri="{FF2B5EF4-FFF2-40B4-BE49-F238E27FC236}">
                <a16:creationId xmlns:a16="http://schemas.microsoft.com/office/drawing/2014/main" id="{DF7EBB28-2810-4F4F-96E3-79BAF710E199}"/>
              </a:ext>
            </a:extLst>
          </p:cNvPr>
          <p:cNvSpPr>
            <a:spLocks noGrp="1"/>
          </p:cNvSpPr>
          <p:nvPr>
            <p:ph type="body" sz="quarter" idx="3"/>
          </p:nvPr>
        </p:nvSpPr>
        <p:spPr>
          <a:xfrm>
            <a:off x="6207723" y="1408737"/>
            <a:ext cx="4864491" cy="507526"/>
          </a:xfrm>
        </p:spPr>
        <p:txBody>
          <a:bodyPr/>
          <a:lstStyle/>
          <a:p>
            <a:r>
              <a:rPr lang="en-IN" sz="2400" cap="none" dirty="0">
                <a:solidFill>
                  <a:schemeClr val="accent5">
                    <a:lumMod val="50000"/>
                  </a:schemeClr>
                </a:solidFill>
                <a:latin typeface="Cambria Math" panose="02040503050406030204" pitchFamily="18" charset="0"/>
                <a:ea typeface="Cambria Math" panose="02040503050406030204" pitchFamily="18" charset="0"/>
              </a:rPr>
              <a:t>Least 10 Orders Based On Amount</a:t>
            </a:r>
          </a:p>
        </p:txBody>
      </p:sp>
      <p:graphicFrame>
        <p:nvGraphicFramePr>
          <p:cNvPr id="12" name="Content Placeholder 11">
            <a:extLst>
              <a:ext uri="{FF2B5EF4-FFF2-40B4-BE49-F238E27FC236}">
                <a16:creationId xmlns:a16="http://schemas.microsoft.com/office/drawing/2014/main" id="{7657E5A0-15B3-4901-AAD7-2C7AF4FE1305}"/>
              </a:ext>
            </a:extLst>
          </p:cNvPr>
          <p:cNvGraphicFramePr>
            <a:graphicFrameLocks noGrp="1"/>
          </p:cNvGraphicFramePr>
          <p:nvPr>
            <p:ph sz="quarter" idx="14"/>
            <p:extLst>
              <p:ext uri="{D42A27DB-BD31-4B8C-83A1-F6EECF244321}">
                <p14:modId xmlns:p14="http://schemas.microsoft.com/office/powerpoint/2010/main" val="800418194"/>
              </p:ext>
            </p:extLst>
          </p:nvPr>
        </p:nvGraphicFramePr>
        <p:xfrm>
          <a:off x="6096000" y="2027376"/>
          <a:ext cx="5087938" cy="3299791"/>
        </p:xfrm>
        <a:graphic>
          <a:graphicData uri="http://schemas.openxmlformats.org/drawingml/2006/table">
            <a:tbl>
              <a:tblPr/>
              <a:tblGrid>
                <a:gridCol w="2543969">
                  <a:extLst>
                    <a:ext uri="{9D8B030D-6E8A-4147-A177-3AD203B41FA5}">
                      <a16:colId xmlns:a16="http://schemas.microsoft.com/office/drawing/2014/main" val="1565914993"/>
                    </a:ext>
                  </a:extLst>
                </a:gridCol>
                <a:gridCol w="2543969">
                  <a:extLst>
                    <a:ext uri="{9D8B030D-6E8A-4147-A177-3AD203B41FA5}">
                      <a16:colId xmlns:a16="http://schemas.microsoft.com/office/drawing/2014/main" val="1088768155"/>
                    </a:ext>
                  </a:extLst>
                </a:gridCol>
              </a:tblGrid>
              <a:tr h="299981">
                <a:tc>
                  <a:txBody>
                    <a:bodyPr/>
                    <a:lstStyle/>
                    <a:p>
                      <a:pPr algn="ctr" fontAlgn="b"/>
                      <a:r>
                        <a:rPr lang="en-IN" sz="1600" b="1" i="0" u="none" strike="noStrike" dirty="0">
                          <a:solidFill>
                            <a:srgbClr val="FFFFFF"/>
                          </a:solidFill>
                          <a:effectLst/>
                          <a:latin typeface="Cambria Math" panose="02040503050406030204" pitchFamily="18" charset="0"/>
                          <a:ea typeface="Cambria Math" panose="02040503050406030204" pitchFamily="18" charset="0"/>
                        </a:rPr>
                        <a:t>Order Number</a:t>
                      </a:r>
                    </a:p>
                  </a:txBody>
                  <a:tcPr marL="9525" marR="9525" marT="9525" marB="0" anchor="b">
                    <a:lnL>
                      <a:noFill/>
                    </a:lnL>
                    <a:lnR w="6350" cap="flat" cmpd="sng" algn="ctr">
                      <a:solidFill>
                        <a:srgbClr val="FFFFFF"/>
                      </a:solidFill>
                      <a:prstDash val="solid"/>
                      <a:round/>
                      <a:headEnd type="none" w="med" len="med"/>
                      <a:tailEnd type="none" w="med" len="med"/>
                    </a:lnR>
                    <a:lnT>
                      <a:noFill/>
                    </a:lnT>
                    <a:lnB w="6350" cap="flat" cmpd="sng" algn="ctr">
                      <a:solidFill>
                        <a:srgbClr val="FFFFFF"/>
                      </a:solidFill>
                      <a:prstDash val="solid"/>
                      <a:round/>
                      <a:headEnd type="none" w="med" len="med"/>
                      <a:tailEnd type="none" w="med" len="med"/>
                    </a:lnB>
                    <a:solidFill>
                      <a:srgbClr val="ED7D31"/>
                    </a:solidFill>
                  </a:tcPr>
                </a:tc>
                <a:tc>
                  <a:txBody>
                    <a:bodyPr/>
                    <a:lstStyle/>
                    <a:p>
                      <a:pPr algn="ctr" fontAlgn="b"/>
                      <a:r>
                        <a:rPr lang="en-IN" sz="1600" b="1" i="0" u="none" strike="noStrike">
                          <a:solidFill>
                            <a:srgbClr val="FFFFFF"/>
                          </a:solidFill>
                          <a:effectLst/>
                          <a:latin typeface="Cambria Math" panose="02040503050406030204" pitchFamily="18" charset="0"/>
                          <a:ea typeface="Cambria Math" panose="02040503050406030204" pitchFamily="18" charset="0"/>
                        </a:rPr>
                        <a:t>Amount</a:t>
                      </a:r>
                    </a:p>
                  </a:txBody>
                  <a:tcPr marL="9525" marR="9525" marT="9525" marB="0" anchor="b">
                    <a:lnL w="6350" cap="flat" cmpd="sng" algn="ctr">
                      <a:solidFill>
                        <a:srgbClr val="FFFFFF"/>
                      </a:solidFill>
                      <a:prstDash val="solid"/>
                      <a:round/>
                      <a:headEnd type="none" w="med" len="med"/>
                      <a:tailEnd type="none" w="med" len="med"/>
                    </a:lnL>
                    <a:lnR>
                      <a:noFill/>
                    </a:lnR>
                    <a:lnT>
                      <a:noFill/>
                    </a:lnT>
                    <a:lnB w="6350" cap="flat" cmpd="sng" algn="ctr">
                      <a:solidFill>
                        <a:srgbClr val="FFFFFF"/>
                      </a:solidFill>
                      <a:prstDash val="solid"/>
                      <a:round/>
                      <a:headEnd type="none" w="med" len="med"/>
                      <a:tailEnd type="none" w="med" len="med"/>
                    </a:lnB>
                    <a:solidFill>
                      <a:srgbClr val="ED7D31"/>
                    </a:solidFill>
                  </a:tcPr>
                </a:tc>
                <a:extLst>
                  <a:ext uri="{0D108BD9-81ED-4DB2-BD59-A6C34878D82A}">
                    <a16:rowId xmlns:a16="http://schemas.microsoft.com/office/drawing/2014/main" val="3903317804"/>
                  </a:ext>
                </a:extLst>
              </a:tr>
              <a:tr h="299981">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10408</a:t>
                      </a:r>
                    </a:p>
                  </a:txBody>
                  <a:tcPr marL="9525" marR="9525" marT="9525" marB="0" anchor="b">
                    <a:lnL>
                      <a:noFill/>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chemeClr val="tx2">
                        <a:lumMod val="20000"/>
                        <a:lumOff val="80000"/>
                      </a:schemeClr>
                    </a:solidFill>
                  </a:tcPr>
                </a:tc>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615.45</a:t>
                      </a:r>
                    </a:p>
                  </a:txBody>
                  <a:tcPr marL="9525" marR="9525" marT="9525" marB="0" anchor="b">
                    <a:lnL w="6350" cap="flat" cmpd="sng" algn="ctr">
                      <a:solidFill>
                        <a:srgbClr val="FFFFFF"/>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1334790271"/>
                  </a:ext>
                </a:extLst>
              </a:tr>
              <a:tr h="299981">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10144</a:t>
                      </a:r>
                    </a:p>
                  </a:txBody>
                  <a:tcPr marL="9525" marR="9525" marT="9525" marB="0" anchor="b">
                    <a:lnL>
                      <a:noFill/>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CE4D6"/>
                    </a:solidFill>
                  </a:tcPr>
                </a:tc>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1128.2</a:t>
                      </a:r>
                    </a:p>
                  </a:txBody>
                  <a:tcPr marL="9525" marR="9525" marT="9525" marB="0" anchor="b">
                    <a:lnL w="6350" cap="flat" cmpd="sng" algn="ctr">
                      <a:solidFill>
                        <a:srgbClr val="FFFFFF"/>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CE4D6"/>
                    </a:solidFill>
                  </a:tcPr>
                </a:tc>
                <a:extLst>
                  <a:ext uri="{0D108BD9-81ED-4DB2-BD59-A6C34878D82A}">
                    <a16:rowId xmlns:a16="http://schemas.microsoft.com/office/drawing/2014/main" val="1730337424"/>
                  </a:ext>
                </a:extLst>
              </a:tr>
              <a:tr h="299981">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10158</a:t>
                      </a:r>
                    </a:p>
                  </a:txBody>
                  <a:tcPr marL="9525" marR="9525" marT="9525" marB="0" anchor="b">
                    <a:lnL>
                      <a:noFill/>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8CBAD"/>
                    </a:solidFill>
                  </a:tcPr>
                </a:tc>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1491.38</a:t>
                      </a:r>
                    </a:p>
                  </a:txBody>
                  <a:tcPr marL="9525" marR="9525" marT="9525" marB="0" anchor="b">
                    <a:lnL w="6350" cap="flat" cmpd="sng" algn="ctr">
                      <a:solidFill>
                        <a:srgbClr val="FFFFFF"/>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8CBAD"/>
                    </a:solidFill>
                  </a:tcPr>
                </a:tc>
                <a:extLst>
                  <a:ext uri="{0D108BD9-81ED-4DB2-BD59-A6C34878D82A}">
                    <a16:rowId xmlns:a16="http://schemas.microsoft.com/office/drawing/2014/main" val="872541876"/>
                  </a:ext>
                </a:extLst>
              </a:tr>
              <a:tr h="299981">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10116</a:t>
                      </a:r>
                    </a:p>
                  </a:txBody>
                  <a:tcPr marL="9525" marR="9525" marT="9525" marB="0" anchor="b">
                    <a:lnL>
                      <a:noFill/>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CE4D6"/>
                    </a:solidFill>
                  </a:tcPr>
                </a:tc>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1627.56</a:t>
                      </a:r>
                    </a:p>
                  </a:txBody>
                  <a:tcPr marL="9525" marR="9525" marT="9525" marB="0" anchor="b">
                    <a:lnL w="6350" cap="flat" cmpd="sng" algn="ctr">
                      <a:solidFill>
                        <a:srgbClr val="FFFFFF"/>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CE4D6"/>
                    </a:solidFill>
                  </a:tcPr>
                </a:tc>
                <a:extLst>
                  <a:ext uri="{0D108BD9-81ED-4DB2-BD59-A6C34878D82A}">
                    <a16:rowId xmlns:a16="http://schemas.microsoft.com/office/drawing/2014/main" val="4131988559"/>
                  </a:ext>
                </a:extLst>
              </a:tr>
              <a:tr h="299981">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10345</a:t>
                      </a:r>
                    </a:p>
                  </a:txBody>
                  <a:tcPr marL="9525" marR="9525" marT="9525" marB="0" anchor="b">
                    <a:lnL>
                      <a:noFill/>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8CBAD"/>
                    </a:solidFill>
                  </a:tcPr>
                </a:tc>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1676.14</a:t>
                      </a:r>
                    </a:p>
                  </a:txBody>
                  <a:tcPr marL="9525" marR="9525" marT="9525" marB="0" anchor="b">
                    <a:lnL w="6350" cap="flat" cmpd="sng" algn="ctr">
                      <a:solidFill>
                        <a:srgbClr val="FFFFFF"/>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8CBAD"/>
                    </a:solidFill>
                  </a:tcPr>
                </a:tc>
                <a:extLst>
                  <a:ext uri="{0D108BD9-81ED-4DB2-BD59-A6C34878D82A}">
                    <a16:rowId xmlns:a16="http://schemas.microsoft.com/office/drawing/2014/main" val="2553250828"/>
                  </a:ext>
                </a:extLst>
              </a:tr>
              <a:tr h="299981">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10242</a:t>
                      </a:r>
                    </a:p>
                  </a:txBody>
                  <a:tcPr marL="9525" marR="9525" marT="9525" marB="0" anchor="b">
                    <a:lnL>
                      <a:noFill/>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CE4D6"/>
                    </a:solidFill>
                  </a:tcPr>
                </a:tc>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1679.92</a:t>
                      </a:r>
                    </a:p>
                  </a:txBody>
                  <a:tcPr marL="9525" marR="9525" marT="9525" marB="0" anchor="b">
                    <a:lnL w="6350" cap="flat" cmpd="sng" algn="ctr">
                      <a:solidFill>
                        <a:srgbClr val="FFFFFF"/>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CE4D6"/>
                    </a:solidFill>
                  </a:tcPr>
                </a:tc>
                <a:extLst>
                  <a:ext uri="{0D108BD9-81ED-4DB2-BD59-A6C34878D82A}">
                    <a16:rowId xmlns:a16="http://schemas.microsoft.com/office/drawing/2014/main" val="118768597"/>
                  </a:ext>
                </a:extLst>
              </a:tr>
              <a:tr h="299981">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10364</a:t>
                      </a:r>
                    </a:p>
                  </a:txBody>
                  <a:tcPr marL="9525" marR="9525" marT="9525" marB="0" anchor="b">
                    <a:lnL>
                      <a:noFill/>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8CBAD"/>
                    </a:solidFill>
                  </a:tcPr>
                </a:tc>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1834.56</a:t>
                      </a:r>
                    </a:p>
                  </a:txBody>
                  <a:tcPr marL="9525" marR="9525" marT="9525" marB="0" anchor="b">
                    <a:lnL w="6350" cap="flat" cmpd="sng" algn="ctr">
                      <a:solidFill>
                        <a:srgbClr val="FFFFFF"/>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8CBAD"/>
                    </a:solidFill>
                  </a:tcPr>
                </a:tc>
                <a:extLst>
                  <a:ext uri="{0D108BD9-81ED-4DB2-BD59-A6C34878D82A}">
                    <a16:rowId xmlns:a16="http://schemas.microsoft.com/office/drawing/2014/main" val="412143217"/>
                  </a:ext>
                </a:extLst>
              </a:tr>
              <a:tr h="299981">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10286</a:t>
                      </a:r>
                    </a:p>
                  </a:txBody>
                  <a:tcPr marL="9525" marR="9525" marT="9525" marB="0" anchor="b">
                    <a:lnL>
                      <a:noFill/>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CE4D6"/>
                    </a:solidFill>
                  </a:tcPr>
                </a:tc>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1960.8</a:t>
                      </a:r>
                    </a:p>
                  </a:txBody>
                  <a:tcPr marL="9525" marR="9525" marT="9525" marB="0" anchor="b">
                    <a:lnL w="6350" cap="flat" cmpd="sng" algn="ctr">
                      <a:solidFill>
                        <a:srgbClr val="FFFFFF"/>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CE4D6"/>
                    </a:solidFill>
                  </a:tcPr>
                </a:tc>
                <a:extLst>
                  <a:ext uri="{0D108BD9-81ED-4DB2-BD59-A6C34878D82A}">
                    <a16:rowId xmlns:a16="http://schemas.microsoft.com/office/drawing/2014/main" val="795693624"/>
                  </a:ext>
                </a:extLst>
              </a:tr>
              <a:tr h="299981">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10409</a:t>
                      </a:r>
                    </a:p>
                  </a:txBody>
                  <a:tcPr marL="9525" marR="9525" marT="9525" marB="0" anchor="b">
                    <a:lnL>
                      <a:noFill/>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8CBAD"/>
                    </a:solidFill>
                  </a:tcPr>
                </a:tc>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2326.18</a:t>
                      </a:r>
                    </a:p>
                  </a:txBody>
                  <a:tcPr marL="9525" marR="9525" marT="9525" marB="0" anchor="b">
                    <a:lnL w="6350" cap="flat" cmpd="sng" algn="ctr">
                      <a:solidFill>
                        <a:srgbClr val="FFFFFF"/>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8CBAD"/>
                    </a:solidFill>
                  </a:tcPr>
                </a:tc>
                <a:extLst>
                  <a:ext uri="{0D108BD9-81ED-4DB2-BD59-A6C34878D82A}">
                    <a16:rowId xmlns:a16="http://schemas.microsoft.com/office/drawing/2014/main" val="1023713977"/>
                  </a:ext>
                </a:extLst>
              </a:tr>
              <a:tr h="299981">
                <a:tc>
                  <a:txBody>
                    <a:bodyPr/>
                    <a:lstStyle/>
                    <a:p>
                      <a:pPr algn="ctr" fontAlgn="b"/>
                      <a:r>
                        <a:rPr lang="en-IN" sz="1600" b="0" i="0" u="none" strike="noStrike">
                          <a:solidFill>
                            <a:srgbClr val="000000"/>
                          </a:solidFill>
                          <a:effectLst/>
                          <a:latin typeface="Cambria Math" panose="02040503050406030204" pitchFamily="18" charset="0"/>
                          <a:ea typeface="Cambria Math" panose="02040503050406030204" pitchFamily="18" charset="0"/>
                        </a:rPr>
                        <a:t>10317</a:t>
                      </a:r>
                    </a:p>
                  </a:txBody>
                  <a:tcPr marL="9525" marR="9525" marT="9525" marB="0" anchor="b">
                    <a:lnL>
                      <a:noFill/>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a:noFill/>
                    </a:lnB>
                    <a:solidFill>
                      <a:srgbClr val="FCE4D6"/>
                    </a:solidFill>
                  </a:tcPr>
                </a:tc>
                <a:tc>
                  <a:txBody>
                    <a:bodyPr/>
                    <a:lstStyle/>
                    <a:p>
                      <a:pPr algn="ctr" fontAlgn="b"/>
                      <a:r>
                        <a:rPr lang="en-IN" sz="1600" b="0" i="0" u="none" strike="noStrike" dirty="0">
                          <a:solidFill>
                            <a:srgbClr val="000000"/>
                          </a:solidFill>
                          <a:effectLst/>
                          <a:latin typeface="Cambria Math" panose="02040503050406030204" pitchFamily="18" charset="0"/>
                          <a:ea typeface="Cambria Math" panose="02040503050406030204" pitchFamily="18" charset="0"/>
                        </a:rPr>
                        <a:t>2434.25</a:t>
                      </a:r>
                    </a:p>
                  </a:txBody>
                  <a:tcPr marL="9525" marR="9525" marT="9525" marB="0" anchor="b">
                    <a:lnL w="6350" cap="flat" cmpd="sng" algn="ctr">
                      <a:solidFill>
                        <a:srgbClr val="FFFFFF"/>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a:noFill/>
                    </a:lnB>
                    <a:solidFill>
                      <a:srgbClr val="FCE4D6"/>
                    </a:solidFill>
                  </a:tcPr>
                </a:tc>
                <a:extLst>
                  <a:ext uri="{0D108BD9-81ED-4DB2-BD59-A6C34878D82A}">
                    <a16:rowId xmlns:a16="http://schemas.microsoft.com/office/drawing/2014/main" val="1577261744"/>
                  </a:ext>
                </a:extLst>
              </a:tr>
            </a:tbl>
          </a:graphicData>
        </a:graphic>
      </p:graphicFrame>
    </p:spTree>
    <p:extLst>
      <p:ext uri="{BB962C8B-B14F-4D97-AF65-F5344CB8AC3E}">
        <p14:creationId xmlns:p14="http://schemas.microsoft.com/office/powerpoint/2010/main" val="306378278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366396-6C43-4A07-99BE-94CC6D469725}"/>
              </a:ext>
            </a:extLst>
          </p:cNvPr>
          <p:cNvSpPr>
            <a:spLocks noGrp="1"/>
          </p:cNvSpPr>
          <p:nvPr>
            <p:ph type="title"/>
          </p:nvPr>
        </p:nvSpPr>
        <p:spPr>
          <a:xfrm>
            <a:off x="683868" y="263769"/>
            <a:ext cx="10396882" cy="200465"/>
          </a:xfrm>
        </p:spPr>
        <p:txBody>
          <a:bodyPr>
            <a:normAutofit fontScale="90000"/>
          </a:bodyPr>
          <a:lstStyle/>
          <a:p>
            <a:endParaRPr lang="en-IN" dirty="0"/>
          </a:p>
        </p:txBody>
      </p:sp>
      <p:graphicFrame>
        <p:nvGraphicFramePr>
          <p:cNvPr id="4" name="Content Placeholder 3">
            <a:extLst>
              <a:ext uri="{FF2B5EF4-FFF2-40B4-BE49-F238E27FC236}">
                <a16:creationId xmlns:a16="http://schemas.microsoft.com/office/drawing/2014/main" id="{C2B9F1B5-6342-4A80-AF57-FA869E549FC5}"/>
              </a:ext>
            </a:extLst>
          </p:cNvPr>
          <p:cNvGraphicFramePr>
            <a:graphicFrameLocks noGrp="1"/>
          </p:cNvGraphicFramePr>
          <p:nvPr>
            <p:ph sz="quarter" idx="13"/>
            <p:extLst>
              <p:ext uri="{D42A27DB-BD31-4B8C-83A1-F6EECF244321}">
                <p14:modId xmlns:p14="http://schemas.microsoft.com/office/powerpoint/2010/main" val="1238583245"/>
              </p:ext>
            </p:extLst>
          </p:nvPr>
        </p:nvGraphicFramePr>
        <p:xfrm>
          <a:off x="685800" y="-212035"/>
          <a:ext cx="10394950" cy="626114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778381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14D6413-9170-4812-8BC1-2AA67D9F3BDF}"/>
              </a:ext>
            </a:extLst>
          </p:cNvPr>
          <p:cNvSpPr>
            <a:spLocks noGrp="1"/>
          </p:cNvSpPr>
          <p:nvPr>
            <p:ph type="title"/>
          </p:nvPr>
        </p:nvSpPr>
        <p:spPr>
          <a:xfrm>
            <a:off x="685802" y="5806"/>
            <a:ext cx="10394707" cy="192977"/>
          </a:xfrm>
        </p:spPr>
        <p:txBody>
          <a:bodyPr>
            <a:normAutofit fontScale="90000"/>
          </a:bodyPr>
          <a:lstStyle/>
          <a:p>
            <a:endParaRPr lang="en-IN" dirty="0"/>
          </a:p>
        </p:txBody>
      </p:sp>
      <p:sp>
        <p:nvSpPr>
          <p:cNvPr id="6" name="Text Placeholder 5">
            <a:extLst>
              <a:ext uri="{FF2B5EF4-FFF2-40B4-BE49-F238E27FC236}">
                <a16:creationId xmlns:a16="http://schemas.microsoft.com/office/drawing/2014/main" id="{0C39C208-EA07-4EEA-AD43-01DDB348AEE9}"/>
              </a:ext>
            </a:extLst>
          </p:cNvPr>
          <p:cNvSpPr>
            <a:spLocks noGrp="1"/>
          </p:cNvSpPr>
          <p:nvPr>
            <p:ph type="body" idx="1"/>
          </p:nvPr>
        </p:nvSpPr>
        <p:spPr>
          <a:xfrm>
            <a:off x="841791" y="445466"/>
            <a:ext cx="5264287" cy="511221"/>
          </a:xfrm>
        </p:spPr>
        <p:txBody>
          <a:bodyPr/>
          <a:lstStyle/>
          <a:p>
            <a:r>
              <a:rPr lang="en-IN" sz="2400" b="0" i="0" u="none" strike="noStrike" dirty="0">
                <a:solidFill>
                  <a:srgbClr val="000000"/>
                </a:solidFill>
                <a:effectLst/>
                <a:latin typeface="Cambria Math" panose="02040503050406030204" pitchFamily="18" charset="0"/>
                <a:ea typeface="Cambria Math" panose="02040503050406030204" pitchFamily="18" charset="0"/>
              </a:rPr>
              <a:t>Top 10 products mostly ordered</a:t>
            </a:r>
            <a:endParaRPr lang="en-IN" sz="100" dirty="0"/>
          </a:p>
        </p:txBody>
      </p:sp>
      <p:graphicFrame>
        <p:nvGraphicFramePr>
          <p:cNvPr id="10" name="Content Placeholder 9">
            <a:extLst>
              <a:ext uri="{FF2B5EF4-FFF2-40B4-BE49-F238E27FC236}">
                <a16:creationId xmlns:a16="http://schemas.microsoft.com/office/drawing/2014/main" id="{3284AFDA-8B35-4323-B554-7F2976061E2C}"/>
              </a:ext>
            </a:extLst>
          </p:cNvPr>
          <p:cNvGraphicFramePr>
            <a:graphicFrameLocks noGrp="1"/>
          </p:cNvGraphicFramePr>
          <p:nvPr>
            <p:ph sz="quarter" idx="13"/>
            <p:extLst>
              <p:ext uri="{D42A27DB-BD31-4B8C-83A1-F6EECF244321}">
                <p14:modId xmlns:p14="http://schemas.microsoft.com/office/powerpoint/2010/main" val="2687105436"/>
              </p:ext>
            </p:extLst>
          </p:nvPr>
        </p:nvGraphicFramePr>
        <p:xfrm>
          <a:off x="918355" y="887896"/>
          <a:ext cx="4978861" cy="4639188"/>
        </p:xfrm>
        <a:graphic>
          <a:graphicData uri="http://schemas.openxmlformats.org/drawingml/2006/table">
            <a:tbl>
              <a:tblPr/>
              <a:tblGrid>
                <a:gridCol w="3745962">
                  <a:extLst>
                    <a:ext uri="{9D8B030D-6E8A-4147-A177-3AD203B41FA5}">
                      <a16:colId xmlns:a16="http://schemas.microsoft.com/office/drawing/2014/main" val="80178256"/>
                    </a:ext>
                  </a:extLst>
                </a:gridCol>
                <a:gridCol w="1232899">
                  <a:extLst>
                    <a:ext uri="{9D8B030D-6E8A-4147-A177-3AD203B41FA5}">
                      <a16:colId xmlns:a16="http://schemas.microsoft.com/office/drawing/2014/main" val="974824681"/>
                    </a:ext>
                  </a:extLst>
                </a:gridCol>
              </a:tblGrid>
              <a:tr h="39756">
                <a:tc gridSpan="2">
                  <a:txBody>
                    <a:bodyPr/>
                    <a:lstStyle/>
                    <a:p>
                      <a:pPr algn="l" fontAlgn="b"/>
                      <a:endParaRPr lang="en-IN" sz="1800" b="0" i="0" u="none" strike="noStrike" dirty="0">
                        <a:solidFill>
                          <a:srgbClr val="000000"/>
                        </a:solidFill>
                        <a:effectLst/>
                        <a:latin typeface="Cambria Math" panose="02040503050406030204" pitchFamily="18" charset="0"/>
                        <a:ea typeface="Cambria Math" panose="02040503050406030204" pitchFamily="18" charset="0"/>
                      </a:endParaRPr>
                    </a:p>
                  </a:txBody>
                  <a:tcPr marL="9525" marR="9525" marT="9525" marB="0" anchor="b">
                    <a:lnL>
                      <a:noFill/>
                    </a:lnL>
                    <a:lnR>
                      <a:noFill/>
                    </a:lnR>
                    <a:lnT>
                      <a:noFill/>
                    </a:lnT>
                    <a:lnB w="6350" cap="flat" cmpd="sng" algn="ctr">
                      <a:solidFill>
                        <a:srgbClr val="70AD47"/>
                      </a:solidFill>
                      <a:prstDash val="solid"/>
                      <a:round/>
                      <a:headEnd type="none" w="med" len="med"/>
                      <a:tailEnd type="none" w="med" len="med"/>
                    </a:lnB>
                  </a:tcPr>
                </a:tc>
                <a:tc hMerge="1">
                  <a:txBody>
                    <a:bodyPr/>
                    <a:lstStyle/>
                    <a:p>
                      <a:endParaRPr lang="en-IN"/>
                    </a:p>
                  </a:txBody>
                  <a:tcPr/>
                </a:tc>
                <a:extLst>
                  <a:ext uri="{0D108BD9-81ED-4DB2-BD59-A6C34878D82A}">
                    <a16:rowId xmlns:a16="http://schemas.microsoft.com/office/drawing/2014/main" val="2271066414"/>
                  </a:ext>
                </a:extLst>
              </a:tr>
              <a:tr h="92694">
                <a:tc>
                  <a:txBody>
                    <a:bodyPr/>
                    <a:lstStyle/>
                    <a:p>
                      <a:pPr algn="ctr" fontAlgn="b"/>
                      <a:r>
                        <a:rPr lang="en-IN" sz="1800" b="1" i="0" u="none" strike="noStrike" dirty="0">
                          <a:solidFill>
                            <a:srgbClr val="FFFFFF"/>
                          </a:solidFill>
                          <a:effectLst/>
                          <a:latin typeface="Cambria Math" panose="02040503050406030204" pitchFamily="18" charset="0"/>
                          <a:ea typeface="Cambria Math" panose="02040503050406030204" pitchFamily="18" charset="0"/>
                        </a:rPr>
                        <a:t>Product Name</a:t>
                      </a:r>
                    </a:p>
                  </a:txBody>
                  <a:tcPr marL="9525" marR="9525" marT="9525" marB="0" anchor="b">
                    <a:lnL w="6350" cap="flat" cmpd="sng" algn="ctr">
                      <a:solidFill>
                        <a:srgbClr val="70AD47"/>
                      </a:solidFill>
                      <a:prstDash val="solid"/>
                      <a:round/>
                      <a:headEnd type="none" w="med" len="med"/>
                      <a:tailEnd type="none" w="med" len="med"/>
                    </a:lnL>
                    <a:lnR>
                      <a:noFill/>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70AD47"/>
                    </a:solidFill>
                  </a:tcPr>
                </a:tc>
                <a:tc>
                  <a:txBody>
                    <a:bodyPr/>
                    <a:lstStyle/>
                    <a:p>
                      <a:pPr algn="ctr" fontAlgn="b"/>
                      <a:r>
                        <a:rPr lang="en-IN" sz="1800" b="1" i="0" u="none" strike="noStrike" dirty="0">
                          <a:solidFill>
                            <a:srgbClr val="FFFFFF"/>
                          </a:solidFill>
                          <a:effectLst/>
                          <a:latin typeface="Cambria Math" panose="02040503050406030204" pitchFamily="18" charset="0"/>
                          <a:ea typeface="Cambria Math" panose="02040503050406030204" pitchFamily="18" charset="0"/>
                        </a:rPr>
                        <a:t>Total</a:t>
                      </a:r>
                    </a:p>
                    <a:p>
                      <a:pPr algn="ctr" fontAlgn="b"/>
                      <a:r>
                        <a:rPr lang="en-IN" sz="1800" b="1" i="0" u="none" strike="noStrike" dirty="0">
                          <a:solidFill>
                            <a:srgbClr val="FFFFFF"/>
                          </a:solidFill>
                          <a:effectLst/>
                          <a:latin typeface="Cambria Math" panose="02040503050406030204" pitchFamily="18" charset="0"/>
                          <a:ea typeface="Cambria Math" panose="02040503050406030204" pitchFamily="18" charset="0"/>
                        </a:rPr>
                        <a:t>Quantity</a:t>
                      </a:r>
                    </a:p>
                    <a:p>
                      <a:pPr algn="ctr" fontAlgn="b"/>
                      <a:r>
                        <a:rPr lang="en-IN" sz="1800" b="1" i="0" u="none" strike="noStrike" dirty="0">
                          <a:solidFill>
                            <a:srgbClr val="FFFFFF"/>
                          </a:solidFill>
                          <a:effectLst/>
                          <a:latin typeface="Cambria Math" panose="02040503050406030204" pitchFamily="18" charset="0"/>
                          <a:ea typeface="Cambria Math" panose="02040503050406030204" pitchFamily="18" charset="0"/>
                        </a:rPr>
                        <a:t>Ordered</a:t>
                      </a:r>
                    </a:p>
                  </a:txBody>
                  <a:tcPr marL="9525" marR="9525" marT="9525" marB="0" anchor="b">
                    <a:lnL>
                      <a:noFill/>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solidFill>
                      <a:srgbClr val="70AD47"/>
                    </a:solidFill>
                  </a:tcPr>
                </a:tc>
                <a:extLst>
                  <a:ext uri="{0D108BD9-81ED-4DB2-BD59-A6C34878D82A}">
                    <a16:rowId xmlns:a16="http://schemas.microsoft.com/office/drawing/2014/main" val="2742277013"/>
                  </a:ext>
                </a:extLst>
              </a:tr>
              <a:tr h="300816">
                <a:tc>
                  <a:txBody>
                    <a:bodyPr/>
                    <a:lstStyle/>
                    <a:p>
                      <a:pPr algn="ctr" fontAlgn="b"/>
                      <a:r>
                        <a:rPr lang="en-IN" sz="1800" b="0" i="0" u="none" strike="noStrike" dirty="0">
                          <a:solidFill>
                            <a:srgbClr val="000000"/>
                          </a:solidFill>
                          <a:effectLst/>
                          <a:latin typeface="Cambria Math" panose="02040503050406030204" pitchFamily="18" charset="0"/>
                          <a:ea typeface="Cambria Math" panose="02040503050406030204" pitchFamily="18" charset="0"/>
                        </a:rPr>
                        <a:t>1992 Ferrari 360 Spider red</a:t>
                      </a:r>
                    </a:p>
                  </a:txBody>
                  <a:tcPr marL="9525" marR="9525" marT="9525" marB="0" anchor="b">
                    <a:lnL w="6350" cap="flat" cmpd="sng" algn="ctr">
                      <a:solidFill>
                        <a:srgbClr val="70AD47"/>
                      </a:solidFill>
                      <a:prstDash val="solid"/>
                      <a:round/>
                      <a:headEnd type="none" w="med" len="med"/>
                      <a:tailEnd type="none" w="med" len="med"/>
                    </a:lnL>
                    <a:lnR>
                      <a:noFill/>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ctr" fontAlgn="b"/>
                      <a:r>
                        <a:rPr lang="en-IN" sz="1800" b="0" i="0" u="none" strike="noStrike">
                          <a:solidFill>
                            <a:srgbClr val="000000"/>
                          </a:solidFill>
                          <a:effectLst/>
                          <a:latin typeface="Cambria Math" panose="02040503050406030204" pitchFamily="18" charset="0"/>
                          <a:ea typeface="Cambria Math" panose="02040503050406030204" pitchFamily="18" charset="0"/>
                        </a:rPr>
                        <a:t>1808</a:t>
                      </a:r>
                    </a:p>
                  </a:txBody>
                  <a:tcPr marL="9525" marR="9525" marT="9525" marB="0" anchor="b">
                    <a:lnL>
                      <a:noFill/>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extLst>
                  <a:ext uri="{0D108BD9-81ED-4DB2-BD59-A6C34878D82A}">
                    <a16:rowId xmlns:a16="http://schemas.microsoft.com/office/drawing/2014/main" val="1595117573"/>
                  </a:ext>
                </a:extLst>
              </a:tr>
              <a:tr h="300816">
                <a:tc>
                  <a:txBody>
                    <a:bodyPr/>
                    <a:lstStyle/>
                    <a:p>
                      <a:pPr algn="ctr" fontAlgn="b"/>
                      <a:r>
                        <a:rPr lang="en-IN" sz="1800" b="0" i="0" u="none" strike="noStrike" dirty="0">
                          <a:solidFill>
                            <a:srgbClr val="000000"/>
                          </a:solidFill>
                          <a:effectLst/>
                          <a:latin typeface="Cambria Math" panose="02040503050406030204" pitchFamily="18" charset="0"/>
                          <a:ea typeface="Cambria Math" panose="02040503050406030204" pitchFamily="18" charset="0"/>
                        </a:rPr>
                        <a:t>1937 Lincoln </a:t>
                      </a:r>
                      <a:r>
                        <a:rPr lang="en-IN" sz="1800" b="0" i="0" u="none" strike="noStrike" dirty="0" err="1">
                          <a:solidFill>
                            <a:srgbClr val="000000"/>
                          </a:solidFill>
                          <a:effectLst/>
                          <a:latin typeface="Cambria Math" panose="02040503050406030204" pitchFamily="18" charset="0"/>
                          <a:ea typeface="Cambria Math" panose="02040503050406030204" pitchFamily="18" charset="0"/>
                        </a:rPr>
                        <a:t>Berline</a:t>
                      </a:r>
                      <a:endParaRPr lang="en-IN" sz="1800" b="0" i="0" u="none" strike="noStrike" dirty="0">
                        <a:solidFill>
                          <a:srgbClr val="000000"/>
                        </a:solidFill>
                        <a:effectLst/>
                        <a:latin typeface="Cambria Math" panose="02040503050406030204" pitchFamily="18" charset="0"/>
                        <a:ea typeface="Cambria Math" panose="02040503050406030204" pitchFamily="18" charset="0"/>
                      </a:endParaRPr>
                    </a:p>
                  </a:txBody>
                  <a:tcPr marL="9525" marR="9525" marT="9525" marB="0" anchor="b">
                    <a:lnL w="6350" cap="flat" cmpd="sng" algn="ctr">
                      <a:solidFill>
                        <a:srgbClr val="70AD47"/>
                      </a:solidFill>
                      <a:prstDash val="solid"/>
                      <a:round/>
                      <a:headEnd type="none" w="med" len="med"/>
                      <a:tailEnd type="none" w="med" len="med"/>
                    </a:lnL>
                    <a:lnR>
                      <a:noFill/>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ctr" fontAlgn="b"/>
                      <a:r>
                        <a:rPr lang="en-IN" sz="1800" b="0" i="0" u="none" strike="noStrike">
                          <a:solidFill>
                            <a:srgbClr val="000000"/>
                          </a:solidFill>
                          <a:effectLst/>
                          <a:latin typeface="Cambria Math" panose="02040503050406030204" pitchFamily="18" charset="0"/>
                          <a:ea typeface="Cambria Math" panose="02040503050406030204" pitchFamily="18" charset="0"/>
                        </a:rPr>
                        <a:t>1111</a:t>
                      </a:r>
                    </a:p>
                  </a:txBody>
                  <a:tcPr marL="9525" marR="9525" marT="9525" marB="0" anchor="b">
                    <a:lnL>
                      <a:noFill/>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extLst>
                  <a:ext uri="{0D108BD9-81ED-4DB2-BD59-A6C34878D82A}">
                    <a16:rowId xmlns:a16="http://schemas.microsoft.com/office/drawing/2014/main" val="1453598754"/>
                  </a:ext>
                </a:extLst>
              </a:tr>
              <a:tr h="300816">
                <a:tc>
                  <a:txBody>
                    <a:bodyPr/>
                    <a:lstStyle/>
                    <a:p>
                      <a:pPr algn="ctr" fontAlgn="b"/>
                      <a:r>
                        <a:rPr lang="en-IN" sz="1800" b="0" i="0" u="none" strike="noStrike" dirty="0">
                          <a:solidFill>
                            <a:srgbClr val="000000"/>
                          </a:solidFill>
                          <a:effectLst/>
                          <a:latin typeface="Cambria Math" panose="02040503050406030204" pitchFamily="18" charset="0"/>
                          <a:ea typeface="Cambria Math" panose="02040503050406030204" pitchFamily="18" charset="0"/>
                        </a:rPr>
                        <a:t>American Airlines: MD-11S</a:t>
                      </a:r>
                    </a:p>
                  </a:txBody>
                  <a:tcPr marL="9525" marR="9525" marT="9525" marB="0" anchor="b">
                    <a:lnL w="6350" cap="flat" cmpd="sng" algn="ctr">
                      <a:solidFill>
                        <a:srgbClr val="70AD47"/>
                      </a:solidFill>
                      <a:prstDash val="solid"/>
                      <a:round/>
                      <a:headEnd type="none" w="med" len="med"/>
                      <a:tailEnd type="none" w="med" len="med"/>
                    </a:lnL>
                    <a:lnR>
                      <a:noFill/>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ctr" fontAlgn="b"/>
                      <a:r>
                        <a:rPr lang="en-IN" sz="1800" b="0" i="0" u="none" strike="noStrike">
                          <a:solidFill>
                            <a:srgbClr val="000000"/>
                          </a:solidFill>
                          <a:effectLst/>
                          <a:latin typeface="Cambria Math" panose="02040503050406030204" pitchFamily="18" charset="0"/>
                          <a:ea typeface="Cambria Math" panose="02040503050406030204" pitchFamily="18" charset="0"/>
                        </a:rPr>
                        <a:t>1085</a:t>
                      </a:r>
                    </a:p>
                  </a:txBody>
                  <a:tcPr marL="9525" marR="9525" marT="9525" marB="0" anchor="b">
                    <a:lnL>
                      <a:noFill/>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extLst>
                  <a:ext uri="{0D108BD9-81ED-4DB2-BD59-A6C34878D82A}">
                    <a16:rowId xmlns:a16="http://schemas.microsoft.com/office/drawing/2014/main" val="2124315388"/>
                  </a:ext>
                </a:extLst>
              </a:tr>
              <a:tr h="544477">
                <a:tc>
                  <a:txBody>
                    <a:bodyPr/>
                    <a:lstStyle/>
                    <a:p>
                      <a:pPr algn="ctr" fontAlgn="b"/>
                      <a:r>
                        <a:rPr lang="en-IN" sz="1800" b="0" i="0" u="none" strike="noStrike" dirty="0">
                          <a:solidFill>
                            <a:srgbClr val="000000"/>
                          </a:solidFill>
                          <a:effectLst/>
                          <a:latin typeface="Cambria Math" panose="02040503050406030204" pitchFamily="18" charset="0"/>
                          <a:ea typeface="Cambria Math" panose="02040503050406030204" pitchFamily="18" charset="0"/>
                        </a:rPr>
                        <a:t>1941 Chevrolet Special Deluxe Cabriolet</a:t>
                      </a:r>
                    </a:p>
                  </a:txBody>
                  <a:tcPr marL="9525" marR="9525" marT="9525" marB="0" anchor="b">
                    <a:lnL w="6350" cap="flat" cmpd="sng" algn="ctr">
                      <a:solidFill>
                        <a:srgbClr val="70AD47"/>
                      </a:solidFill>
                      <a:prstDash val="solid"/>
                      <a:round/>
                      <a:headEnd type="none" w="med" len="med"/>
                      <a:tailEnd type="none" w="med" len="med"/>
                    </a:lnL>
                    <a:lnR>
                      <a:noFill/>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ctr" fontAlgn="b"/>
                      <a:r>
                        <a:rPr lang="en-IN" sz="1800" b="0" i="0" u="none" strike="noStrike">
                          <a:solidFill>
                            <a:srgbClr val="000000"/>
                          </a:solidFill>
                          <a:effectLst/>
                          <a:latin typeface="Cambria Math" panose="02040503050406030204" pitchFamily="18" charset="0"/>
                          <a:ea typeface="Cambria Math" panose="02040503050406030204" pitchFamily="18" charset="0"/>
                        </a:rPr>
                        <a:t>1076</a:t>
                      </a:r>
                    </a:p>
                  </a:txBody>
                  <a:tcPr marL="9525" marR="9525" marT="9525" marB="0" anchor="b">
                    <a:lnL>
                      <a:noFill/>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extLst>
                  <a:ext uri="{0D108BD9-81ED-4DB2-BD59-A6C34878D82A}">
                    <a16:rowId xmlns:a16="http://schemas.microsoft.com/office/drawing/2014/main" val="161474790"/>
                  </a:ext>
                </a:extLst>
              </a:tr>
              <a:tr h="300816">
                <a:tc>
                  <a:txBody>
                    <a:bodyPr/>
                    <a:lstStyle/>
                    <a:p>
                      <a:pPr algn="ctr" fontAlgn="b"/>
                      <a:r>
                        <a:rPr lang="en-IN" sz="1800" b="0" i="0" u="none" strike="noStrike" dirty="0">
                          <a:solidFill>
                            <a:srgbClr val="000000"/>
                          </a:solidFill>
                          <a:effectLst/>
                          <a:latin typeface="Cambria Math" panose="02040503050406030204" pitchFamily="18" charset="0"/>
                          <a:ea typeface="Cambria Math" panose="02040503050406030204" pitchFamily="18" charset="0"/>
                        </a:rPr>
                        <a:t>1930 Buick Marquette Phaeton</a:t>
                      </a:r>
                    </a:p>
                  </a:txBody>
                  <a:tcPr marL="9525" marR="9525" marT="9525" marB="0" anchor="b">
                    <a:lnL w="6350" cap="flat" cmpd="sng" algn="ctr">
                      <a:solidFill>
                        <a:srgbClr val="70AD47"/>
                      </a:solidFill>
                      <a:prstDash val="solid"/>
                      <a:round/>
                      <a:headEnd type="none" w="med" len="med"/>
                      <a:tailEnd type="none" w="med" len="med"/>
                    </a:lnL>
                    <a:lnR>
                      <a:noFill/>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ctr" fontAlgn="b"/>
                      <a:r>
                        <a:rPr lang="en-IN" sz="1800" b="0" i="0" u="none" strike="noStrike">
                          <a:solidFill>
                            <a:srgbClr val="000000"/>
                          </a:solidFill>
                          <a:effectLst/>
                          <a:latin typeface="Cambria Math" panose="02040503050406030204" pitchFamily="18" charset="0"/>
                          <a:ea typeface="Cambria Math" panose="02040503050406030204" pitchFamily="18" charset="0"/>
                        </a:rPr>
                        <a:t>1074</a:t>
                      </a:r>
                    </a:p>
                  </a:txBody>
                  <a:tcPr marL="9525" marR="9525" marT="9525" marB="0" anchor="b">
                    <a:lnL>
                      <a:noFill/>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extLst>
                  <a:ext uri="{0D108BD9-81ED-4DB2-BD59-A6C34878D82A}">
                    <a16:rowId xmlns:a16="http://schemas.microsoft.com/office/drawing/2014/main" val="3796027814"/>
                  </a:ext>
                </a:extLst>
              </a:tr>
              <a:tr h="300816">
                <a:tc>
                  <a:txBody>
                    <a:bodyPr/>
                    <a:lstStyle/>
                    <a:p>
                      <a:pPr algn="ctr" fontAlgn="b"/>
                      <a:r>
                        <a:rPr lang="en-IN" sz="1800" b="0" i="0" u="none" strike="noStrike">
                          <a:solidFill>
                            <a:srgbClr val="000000"/>
                          </a:solidFill>
                          <a:effectLst/>
                          <a:latin typeface="Cambria Math" panose="02040503050406030204" pitchFamily="18" charset="0"/>
                          <a:ea typeface="Cambria Math" panose="02040503050406030204" pitchFamily="18" charset="0"/>
                        </a:rPr>
                        <a:t>1940s Ford truck</a:t>
                      </a:r>
                    </a:p>
                  </a:txBody>
                  <a:tcPr marL="9525" marR="9525" marT="9525" marB="0" anchor="b">
                    <a:lnL w="6350" cap="flat" cmpd="sng" algn="ctr">
                      <a:solidFill>
                        <a:srgbClr val="70AD47"/>
                      </a:solidFill>
                      <a:prstDash val="solid"/>
                      <a:round/>
                      <a:headEnd type="none" w="med" len="med"/>
                      <a:tailEnd type="none" w="med" len="med"/>
                    </a:lnL>
                    <a:lnR>
                      <a:noFill/>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ctr" fontAlgn="b"/>
                      <a:r>
                        <a:rPr lang="en-IN" sz="1800" b="0" i="0" u="none" strike="noStrike" dirty="0">
                          <a:solidFill>
                            <a:srgbClr val="000000"/>
                          </a:solidFill>
                          <a:effectLst/>
                          <a:latin typeface="Cambria Math" panose="02040503050406030204" pitchFamily="18" charset="0"/>
                          <a:ea typeface="Cambria Math" panose="02040503050406030204" pitchFamily="18" charset="0"/>
                        </a:rPr>
                        <a:t>1061</a:t>
                      </a:r>
                    </a:p>
                  </a:txBody>
                  <a:tcPr marL="9525" marR="9525" marT="9525" marB="0" anchor="b">
                    <a:lnL>
                      <a:noFill/>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extLst>
                  <a:ext uri="{0D108BD9-81ED-4DB2-BD59-A6C34878D82A}">
                    <a16:rowId xmlns:a16="http://schemas.microsoft.com/office/drawing/2014/main" val="4004602886"/>
                  </a:ext>
                </a:extLst>
              </a:tr>
              <a:tr h="544477">
                <a:tc>
                  <a:txBody>
                    <a:bodyPr/>
                    <a:lstStyle/>
                    <a:p>
                      <a:pPr algn="ctr" fontAlgn="b"/>
                      <a:r>
                        <a:rPr lang="en-IN" sz="1800" b="0" i="0" u="none" strike="noStrike" dirty="0">
                          <a:solidFill>
                            <a:srgbClr val="000000"/>
                          </a:solidFill>
                          <a:effectLst/>
                          <a:latin typeface="Cambria Math" panose="02040503050406030204" pitchFamily="18" charset="0"/>
                          <a:ea typeface="Cambria Math" panose="02040503050406030204" pitchFamily="18" charset="0"/>
                        </a:rPr>
                        <a:t>1969 Harley Davidson Ultimate Chopper</a:t>
                      </a:r>
                    </a:p>
                  </a:txBody>
                  <a:tcPr marL="9525" marR="9525" marT="9525" marB="0" anchor="b">
                    <a:lnL w="6350" cap="flat" cmpd="sng" algn="ctr">
                      <a:solidFill>
                        <a:srgbClr val="70AD47"/>
                      </a:solidFill>
                      <a:prstDash val="solid"/>
                      <a:round/>
                      <a:headEnd type="none" w="med" len="med"/>
                      <a:tailEnd type="none" w="med" len="med"/>
                    </a:lnL>
                    <a:lnR>
                      <a:noFill/>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ctr" fontAlgn="b"/>
                      <a:r>
                        <a:rPr lang="en-IN" sz="1800" b="0" i="0" u="none" strike="noStrike" dirty="0">
                          <a:solidFill>
                            <a:srgbClr val="000000"/>
                          </a:solidFill>
                          <a:effectLst/>
                          <a:latin typeface="Cambria Math" panose="02040503050406030204" pitchFamily="18" charset="0"/>
                          <a:ea typeface="Cambria Math" panose="02040503050406030204" pitchFamily="18" charset="0"/>
                        </a:rPr>
                        <a:t>1057</a:t>
                      </a:r>
                    </a:p>
                  </a:txBody>
                  <a:tcPr marL="9525" marR="9525" marT="9525" marB="0" anchor="b">
                    <a:lnL>
                      <a:noFill/>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extLst>
                  <a:ext uri="{0D108BD9-81ED-4DB2-BD59-A6C34878D82A}">
                    <a16:rowId xmlns:a16="http://schemas.microsoft.com/office/drawing/2014/main" val="4284878393"/>
                  </a:ext>
                </a:extLst>
              </a:tr>
              <a:tr h="300816">
                <a:tc>
                  <a:txBody>
                    <a:bodyPr/>
                    <a:lstStyle/>
                    <a:p>
                      <a:pPr algn="ctr" fontAlgn="b"/>
                      <a:r>
                        <a:rPr lang="en-IN" sz="1800" b="0" i="0" u="none" strike="noStrike">
                          <a:solidFill>
                            <a:srgbClr val="000000"/>
                          </a:solidFill>
                          <a:effectLst/>
                          <a:latin typeface="Cambria Math" panose="02040503050406030204" pitchFamily="18" charset="0"/>
                          <a:ea typeface="Cambria Math" panose="02040503050406030204" pitchFamily="18" charset="0"/>
                        </a:rPr>
                        <a:t>1957 Chevy Pickup</a:t>
                      </a:r>
                    </a:p>
                  </a:txBody>
                  <a:tcPr marL="9525" marR="9525" marT="9525" marB="0" anchor="b">
                    <a:lnL w="6350" cap="flat" cmpd="sng" algn="ctr">
                      <a:solidFill>
                        <a:srgbClr val="70AD47"/>
                      </a:solidFill>
                      <a:prstDash val="solid"/>
                      <a:round/>
                      <a:headEnd type="none" w="med" len="med"/>
                      <a:tailEnd type="none" w="med" len="med"/>
                    </a:lnL>
                    <a:lnR>
                      <a:noFill/>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ctr" fontAlgn="b"/>
                      <a:r>
                        <a:rPr lang="en-IN" sz="1800" b="0" i="0" u="none" strike="noStrike" dirty="0">
                          <a:solidFill>
                            <a:srgbClr val="000000"/>
                          </a:solidFill>
                          <a:effectLst/>
                          <a:latin typeface="Cambria Math" panose="02040503050406030204" pitchFamily="18" charset="0"/>
                          <a:ea typeface="Cambria Math" panose="02040503050406030204" pitchFamily="18" charset="0"/>
                        </a:rPr>
                        <a:t>1056</a:t>
                      </a:r>
                    </a:p>
                  </a:txBody>
                  <a:tcPr marL="9525" marR="9525" marT="9525" marB="0" anchor="b">
                    <a:lnL>
                      <a:noFill/>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extLst>
                  <a:ext uri="{0D108BD9-81ED-4DB2-BD59-A6C34878D82A}">
                    <a16:rowId xmlns:a16="http://schemas.microsoft.com/office/drawing/2014/main" val="98192853"/>
                  </a:ext>
                </a:extLst>
              </a:tr>
              <a:tr h="300816">
                <a:tc>
                  <a:txBody>
                    <a:bodyPr/>
                    <a:lstStyle/>
                    <a:p>
                      <a:pPr algn="ctr" fontAlgn="b"/>
                      <a:r>
                        <a:rPr lang="en-IN" sz="1800" b="0" i="0" u="none" strike="noStrike" dirty="0">
                          <a:solidFill>
                            <a:srgbClr val="000000"/>
                          </a:solidFill>
                          <a:effectLst/>
                          <a:latin typeface="Cambria Math" panose="02040503050406030204" pitchFamily="18" charset="0"/>
                          <a:ea typeface="Cambria Math" panose="02040503050406030204" pitchFamily="18" charset="0"/>
                        </a:rPr>
                        <a:t>1964 Mercedes Tour Bus</a:t>
                      </a:r>
                    </a:p>
                  </a:txBody>
                  <a:tcPr marL="9525" marR="9525" marT="9525" marB="0" anchor="b">
                    <a:lnL w="6350" cap="flat" cmpd="sng" algn="ctr">
                      <a:solidFill>
                        <a:srgbClr val="70AD47"/>
                      </a:solidFill>
                      <a:prstDash val="solid"/>
                      <a:round/>
                      <a:headEnd type="none" w="med" len="med"/>
                      <a:tailEnd type="none" w="med" len="med"/>
                    </a:lnL>
                    <a:lnR>
                      <a:noFill/>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ctr" fontAlgn="b"/>
                      <a:r>
                        <a:rPr lang="en-IN" sz="1800" b="0" i="0" u="none" strike="noStrike" dirty="0">
                          <a:solidFill>
                            <a:srgbClr val="000000"/>
                          </a:solidFill>
                          <a:effectLst/>
                          <a:latin typeface="Cambria Math" panose="02040503050406030204" pitchFamily="18" charset="0"/>
                          <a:ea typeface="Cambria Math" panose="02040503050406030204" pitchFamily="18" charset="0"/>
                        </a:rPr>
                        <a:t>1053</a:t>
                      </a:r>
                    </a:p>
                  </a:txBody>
                  <a:tcPr marL="9525" marR="9525" marT="9525" marB="0" anchor="b">
                    <a:lnL>
                      <a:noFill/>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extLst>
                  <a:ext uri="{0D108BD9-81ED-4DB2-BD59-A6C34878D82A}">
                    <a16:rowId xmlns:a16="http://schemas.microsoft.com/office/drawing/2014/main" val="1869927600"/>
                  </a:ext>
                </a:extLst>
              </a:tr>
              <a:tr h="300816">
                <a:tc>
                  <a:txBody>
                    <a:bodyPr/>
                    <a:lstStyle/>
                    <a:p>
                      <a:pPr algn="ctr" fontAlgn="b"/>
                      <a:r>
                        <a:rPr lang="en-IN" sz="1800" b="0" i="0" u="none" strike="noStrike" dirty="0">
                          <a:solidFill>
                            <a:srgbClr val="000000"/>
                          </a:solidFill>
                          <a:effectLst/>
                          <a:latin typeface="Cambria Math" panose="02040503050406030204" pitchFamily="18" charset="0"/>
                          <a:ea typeface="Cambria Math" panose="02040503050406030204" pitchFamily="18" charset="0"/>
                        </a:rPr>
                        <a:t>1956 Porsche 356A Coupe</a:t>
                      </a:r>
                    </a:p>
                  </a:txBody>
                  <a:tcPr marL="9525" marR="9525" marT="9525" marB="0" anchor="b">
                    <a:lnL w="6350" cap="flat" cmpd="sng" algn="ctr">
                      <a:solidFill>
                        <a:srgbClr val="70AD47"/>
                      </a:solidFill>
                      <a:prstDash val="solid"/>
                      <a:round/>
                      <a:headEnd type="none" w="med" len="med"/>
                      <a:tailEnd type="none" w="med" len="med"/>
                    </a:lnL>
                    <a:lnR>
                      <a:noFill/>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tc>
                  <a:txBody>
                    <a:bodyPr/>
                    <a:lstStyle/>
                    <a:p>
                      <a:pPr algn="ctr" fontAlgn="b"/>
                      <a:r>
                        <a:rPr lang="en-IN" sz="1800" b="0" i="0" u="none" strike="noStrike" dirty="0">
                          <a:solidFill>
                            <a:srgbClr val="000000"/>
                          </a:solidFill>
                          <a:effectLst/>
                          <a:latin typeface="Cambria Math" panose="02040503050406030204" pitchFamily="18" charset="0"/>
                          <a:ea typeface="Cambria Math" panose="02040503050406030204" pitchFamily="18" charset="0"/>
                        </a:rPr>
                        <a:t>1052</a:t>
                      </a:r>
                    </a:p>
                  </a:txBody>
                  <a:tcPr marL="9525" marR="9525" marT="9525" marB="0" anchor="b">
                    <a:lnL>
                      <a:noFill/>
                    </a:lnL>
                    <a:lnR w="6350" cap="flat" cmpd="sng" algn="ctr">
                      <a:solidFill>
                        <a:srgbClr val="70AD47"/>
                      </a:solidFill>
                      <a:prstDash val="solid"/>
                      <a:round/>
                      <a:headEnd type="none" w="med" len="med"/>
                      <a:tailEnd type="none" w="med" len="med"/>
                    </a:lnR>
                    <a:lnT w="6350" cap="flat" cmpd="sng" algn="ctr">
                      <a:solidFill>
                        <a:srgbClr val="70AD47"/>
                      </a:solidFill>
                      <a:prstDash val="solid"/>
                      <a:round/>
                      <a:headEnd type="none" w="med" len="med"/>
                      <a:tailEnd type="none" w="med" len="med"/>
                    </a:lnT>
                    <a:lnB w="6350" cap="flat" cmpd="sng" algn="ctr">
                      <a:solidFill>
                        <a:srgbClr val="70AD47"/>
                      </a:solidFill>
                      <a:prstDash val="solid"/>
                      <a:round/>
                      <a:headEnd type="none" w="med" len="med"/>
                      <a:tailEnd type="none" w="med" len="med"/>
                    </a:lnB>
                  </a:tcPr>
                </a:tc>
                <a:extLst>
                  <a:ext uri="{0D108BD9-81ED-4DB2-BD59-A6C34878D82A}">
                    <a16:rowId xmlns:a16="http://schemas.microsoft.com/office/drawing/2014/main" val="3230052558"/>
                  </a:ext>
                </a:extLst>
              </a:tr>
            </a:tbl>
          </a:graphicData>
        </a:graphic>
      </p:graphicFrame>
      <p:sp>
        <p:nvSpPr>
          <p:cNvPr id="7" name="Text Placeholder 6">
            <a:extLst>
              <a:ext uri="{FF2B5EF4-FFF2-40B4-BE49-F238E27FC236}">
                <a16:creationId xmlns:a16="http://schemas.microsoft.com/office/drawing/2014/main" id="{B03D3871-721F-4DEC-9130-7EE6FB08A7FC}"/>
              </a:ext>
            </a:extLst>
          </p:cNvPr>
          <p:cNvSpPr>
            <a:spLocks noGrp="1"/>
          </p:cNvSpPr>
          <p:nvPr>
            <p:ph type="body" sz="quarter" idx="3"/>
          </p:nvPr>
        </p:nvSpPr>
        <p:spPr>
          <a:xfrm>
            <a:off x="6409154" y="542557"/>
            <a:ext cx="4864491" cy="414130"/>
          </a:xfrm>
        </p:spPr>
        <p:txBody>
          <a:bodyPr/>
          <a:lstStyle/>
          <a:p>
            <a:r>
              <a:rPr lang="en-IN" sz="2400" dirty="0">
                <a:solidFill>
                  <a:srgbClr val="002060"/>
                </a:solidFill>
                <a:latin typeface="Cambria Math" panose="02040503050406030204" pitchFamily="18" charset="0"/>
                <a:ea typeface="Cambria Math" panose="02040503050406030204" pitchFamily="18" charset="0"/>
              </a:rPr>
              <a:t>10 products least ordered</a:t>
            </a:r>
          </a:p>
        </p:txBody>
      </p:sp>
      <p:graphicFrame>
        <p:nvGraphicFramePr>
          <p:cNvPr id="11" name="Content Placeholder 10">
            <a:extLst>
              <a:ext uri="{FF2B5EF4-FFF2-40B4-BE49-F238E27FC236}">
                <a16:creationId xmlns:a16="http://schemas.microsoft.com/office/drawing/2014/main" id="{C52D8D0F-01BE-4B7B-8F85-AFF4E0C8F1DB}"/>
              </a:ext>
            </a:extLst>
          </p:cNvPr>
          <p:cNvGraphicFramePr>
            <a:graphicFrameLocks noGrp="1"/>
          </p:cNvGraphicFramePr>
          <p:nvPr>
            <p:ph sz="quarter" idx="14"/>
            <p:extLst>
              <p:ext uri="{D42A27DB-BD31-4B8C-83A1-F6EECF244321}">
                <p14:modId xmlns:p14="http://schemas.microsoft.com/office/powerpoint/2010/main" val="1428532551"/>
              </p:ext>
            </p:extLst>
          </p:nvPr>
        </p:nvGraphicFramePr>
        <p:xfrm>
          <a:off x="6106078" y="1115207"/>
          <a:ext cx="4864491" cy="4442209"/>
        </p:xfrm>
        <a:graphic>
          <a:graphicData uri="http://schemas.openxmlformats.org/drawingml/2006/table">
            <a:tbl>
              <a:tblPr/>
              <a:tblGrid>
                <a:gridCol w="3793296">
                  <a:extLst>
                    <a:ext uri="{9D8B030D-6E8A-4147-A177-3AD203B41FA5}">
                      <a16:colId xmlns:a16="http://schemas.microsoft.com/office/drawing/2014/main" val="3513809728"/>
                    </a:ext>
                  </a:extLst>
                </a:gridCol>
                <a:gridCol w="1071195">
                  <a:extLst>
                    <a:ext uri="{9D8B030D-6E8A-4147-A177-3AD203B41FA5}">
                      <a16:colId xmlns:a16="http://schemas.microsoft.com/office/drawing/2014/main" val="1855411307"/>
                    </a:ext>
                  </a:extLst>
                </a:gridCol>
              </a:tblGrid>
              <a:tr h="833321">
                <a:tc>
                  <a:txBody>
                    <a:bodyPr/>
                    <a:lstStyle/>
                    <a:p>
                      <a:pPr algn="ctr" fontAlgn="b"/>
                      <a:r>
                        <a:rPr lang="en-IN" sz="1800" b="1" i="0" u="none" strike="noStrike" dirty="0">
                          <a:solidFill>
                            <a:srgbClr val="FFFFFF"/>
                          </a:solidFill>
                          <a:effectLst/>
                          <a:latin typeface="Cambria Math" panose="02040503050406030204" pitchFamily="18" charset="0"/>
                          <a:ea typeface="Cambria Math" panose="02040503050406030204" pitchFamily="18" charset="0"/>
                        </a:rPr>
                        <a:t>Product Name</a:t>
                      </a:r>
                    </a:p>
                  </a:txBody>
                  <a:tcPr marL="9525" marR="9525" marT="9525" marB="0" anchor="b">
                    <a:lnL w="6350" cap="flat" cmpd="sng" algn="ctr">
                      <a:solidFill>
                        <a:srgbClr val="5B9BD5"/>
                      </a:solidFill>
                      <a:prstDash val="solid"/>
                      <a:round/>
                      <a:headEnd type="none" w="med" len="med"/>
                      <a:tailEnd type="none" w="med" len="med"/>
                    </a:lnL>
                    <a:lnR>
                      <a:noFill/>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solidFill>
                      <a:srgbClr val="5B9BD5"/>
                    </a:solidFill>
                  </a:tcPr>
                </a:tc>
                <a:tc>
                  <a:txBody>
                    <a:bodyPr/>
                    <a:lstStyle/>
                    <a:p>
                      <a:pPr algn="ctr" fontAlgn="b"/>
                      <a:r>
                        <a:rPr lang="en-IN" sz="1800" b="1" i="0" u="none" strike="noStrike" dirty="0">
                          <a:solidFill>
                            <a:srgbClr val="FFFFFF"/>
                          </a:solidFill>
                          <a:effectLst/>
                          <a:latin typeface="Cambria Math" panose="02040503050406030204" pitchFamily="18" charset="0"/>
                          <a:ea typeface="Cambria Math" panose="02040503050406030204" pitchFamily="18" charset="0"/>
                        </a:rPr>
                        <a:t>Total</a:t>
                      </a:r>
                    </a:p>
                    <a:p>
                      <a:pPr algn="ctr" fontAlgn="b"/>
                      <a:r>
                        <a:rPr lang="en-IN" sz="1800" b="1" i="0" u="none" strike="noStrike" dirty="0">
                          <a:solidFill>
                            <a:srgbClr val="FFFFFF"/>
                          </a:solidFill>
                          <a:effectLst/>
                          <a:latin typeface="Cambria Math" panose="02040503050406030204" pitchFamily="18" charset="0"/>
                          <a:ea typeface="Cambria Math" panose="02040503050406030204" pitchFamily="18" charset="0"/>
                        </a:rPr>
                        <a:t>Quantity</a:t>
                      </a:r>
                    </a:p>
                    <a:p>
                      <a:pPr algn="ctr" fontAlgn="b"/>
                      <a:r>
                        <a:rPr lang="en-IN" sz="1800" b="1" i="0" u="none" strike="noStrike" dirty="0">
                          <a:solidFill>
                            <a:srgbClr val="FFFFFF"/>
                          </a:solidFill>
                          <a:effectLst/>
                          <a:latin typeface="Cambria Math" panose="02040503050406030204" pitchFamily="18" charset="0"/>
                          <a:ea typeface="Cambria Math" panose="02040503050406030204" pitchFamily="18" charset="0"/>
                        </a:rPr>
                        <a:t>Ordered</a:t>
                      </a:r>
                    </a:p>
                  </a:txBody>
                  <a:tcPr marL="9525" marR="9525" marT="9525" marB="0" anchor="b">
                    <a:lnL>
                      <a:noFill/>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solidFill>
                      <a:srgbClr val="5B9BD5"/>
                    </a:solidFill>
                  </a:tcPr>
                </a:tc>
                <a:extLst>
                  <a:ext uri="{0D108BD9-81ED-4DB2-BD59-A6C34878D82A}">
                    <a16:rowId xmlns:a16="http://schemas.microsoft.com/office/drawing/2014/main" val="746073372"/>
                  </a:ext>
                </a:extLst>
              </a:tr>
              <a:tr h="383855">
                <a:tc>
                  <a:txBody>
                    <a:bodyPr/>
                    <a:lstStyle/>
                    <a:p>
                      <a:pPr algn="ctr" fontAlgn="b"/>
                      <a:r>
                        <a:rPr lang="en-IN" sz="1800" b="0" i="0" u="none" strike="noStrike" dirty="0">
                          <a:solidFill>
                            <a:srgbClr val="000000"/>
                          </a:solidFill>
                          <a:effectLst/>
                          <a:latin typeface="Cambria Math" panose="02040503050406030204" pitchFamily="18" charset="0"/>
                          <a:ea typeface="Cambria Math" panose="02040503050406030204" pitchFamily="18" charset="0"/>
                        </a:rPr>
                        <a:t>1957 Ford Thunderbird</a:t>
                      </a:r>
                    </a:p>
                  </a:txBody>
                  <a:tcPr marL="9525" marR="9525" marT="9525" marB="0" anchor="b">
                    <a:lnL w="6350" cap="flat" cmpd="sng" algn="ctr">
                      <a:solidFill>
                        <a:srgbClr val="5B9BD5"/>
                      </a:solidFill>
                      <a:prstDash val="solid"/>
                      <a:round/>
                      <a:headEnd type="none" w="med" len="med"/>
                      <a:tailEnd type="none" w="med" len="med"/>
                    </a:lnL>
                    <a:lnR>
                      <a:noFill/>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ctr" fontAlgn="b"/>
                      <a:r>
                        <a:rPr lang="en-IN" sz="1800" b="0" i="0" u="none" strike="noStrike">
                          <a:solidFill>
                            <a:srgbClr val="000000"/>
                          </a:solidFill>
                          <a:effectLst/>
                          <a:latin typeface="Cambria Math" panose="02040503050406030204" pitchFamily="18" charset="0"/>
                          <a:ea typeface="Cambria Math" panose="02040503050406030204" pitchFamily="18" charset="0"/>
                        </a:rPr>
                        <a:t>767</a:t>
                      </a:r>
                    </a:p>
                  </a:txBody>
                  <a:tcPr marL="9525" marR="9525" marT="9525" marB="0" anchor="b">
                    <a:lnL>
                      <a:noFill/>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extLst>
                  <a:ext uri="{0D108BD9-81ED-4DB2-BD59-A6C34878D82A}">
                    <a16:rowId xmlns:a16="http://schemas.microsoft.com/office/drawing/2014/main" val="1123393176"/>
                  </a:ext>
                </a:extLst>
              </a:tr>
              <a:tr h="328472">
                <a:tc>
                  <a:txBody>
                    <a:bodyPr/>
                    <a:lstStyle/>
                    <a:p>
                      <a:pPr algn="ctr" fontAlgn="b"/>
                      <a:r>
                        <a:rPr lang="fr-FR" sz="1800" b="0" i="0" u="none" strike="noStrike" dirty="0">
                          <a:solidFill>
                            <a:srgbClr val="000000"/>
                          </a:solidFill>
                          <a:effectLst/>
                          <a:latin typeface="Cambria Math" panose="02040503050406030204" pitchFamily="18" charset="0"/>
                          <a:ea typeface="Cambria Math" panose="02040503050406030204" pitchFamily="18" charset="0"/>
                        </a:rPr>
                        <a:t>1970 </a:t>
                      </a:r>
                      <a:r>
                        <a:rPr lang="fr-FR" sz="1800" b="0" i="0" u="none" strike="noStrike" dirty="0" err="1">
                          <a:solidFill>
                            <a:srgbClr val="000000"/>
                          </a:solidFill>
                          <a:effectLst/>
                          <a:latin typeface="Cambria Math" panose="02040503050406030204" pitchFamily="18" charset="0"/>
                          <a:ea typeface="Cambria Math" panose="02040503050406030204" pitchFamily="18" charset="0"/>
                        </a:rPr>
                        <a:t>Chevy</a:t>
                      </a:r>
                      <a:r>
                        <a:rPr lang="fr-FR" sz="1800" b="0" i="0" u="none" strike="noStrike" dirty="0">
                          <a:solidFill>
                            <a:srgbClr val="000000"/>
                          </a:solidFill>
                          <a:effectLst/>
                          <a:latin typeface="Cambria Math" panose="02040503050406030204" pitchFamily="18" charset="0"/>
                          <a:ea typeface="Cambria Math" panose="02040503050406030204" pitchFamily="18" charset="0"/>
                        </a:rPr>
                        <a:t> </a:t>
                      </a:r>
                      <a:r>
                        <a:rPr lang="fr-FR" sz="1800" b="0" i="0" u="none" strike="noStrike" dirty="0" err="1">
                          <a:solidFill>
                            <a:srgbClr val="000000"/>
                          </a:solidFill>
                          <a:effectLst/>
                          <a:latin typeface="Cambria Math" panose="02040503050406030204" pitchFamily="18" charset="0"/>
                          <a:ea typeface="Cambria Math" panose="02040503050406030204" pitchFamily="18" charset="0"/>
                        </a:rPr>
                        <a:t>Chevelle</a:t>
                      </a:r>
                      <a:r>
                        <a:rPr lang="fr-FR" sz="1800" b="0" i="0" u="none" strike="noStrike" dirty="0">
                          <a:solidFill>
                            <a:srgbClr val="000000"/>
                          </a:solidFill>
                          <a:effectLst/>
                          <a:latin typeface="Cambria Math" panose="02040503050406030204" pitchFamily="18" charset="0"/>
                          <a:ea typeface="Cambria Math" panose="02040503050406030204" pitchFamily="18" charset="0"/>
                        </a:rPr>
                        <a:t> SS 454</a:t>
                      </a:r>
                    </a:p>
                  </a:txBody>
                  <a:tcPr marL="9525" marR="9525" marT="9525" marB="0" anchor="b">
                    <a:lnL w="6350" cap="flat" cmpd="sng" algn="ctr">
                      <a:solidFill>
                        <a:srgbClr val="5B9BD5"/>
                      </a:solidFill>
                      <a:prstDash val="solid"/>
                      <a:round/>
                      <a:headEnd type="none" w="med" len="med"/>
                      <a:tailEnd type="none" w="med" len="med"/>
                    </a:lnL>
                    <a:lnR>
                      <a:noFill/>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ctr" fontAlgn="b"/>
                      <a:r>
                        <a:rPr lang="en-IN" sz="1800" b="0" i="0" u="none" strike="noStrike">
                          <a:solidFill>
                            <a:srgbClr val="000000"/>
                          </a:solidFill>
                          <a:effectLst/>
                          <a:latin typeface="Cambria Math" panose="02040503050406030204" pitchFamily="18" charset="0"/>
                          <a:ea typeface="Cambria Math" panose="02040503050406030204" pitchFamily="18" charset="0"/>
                        </a:rPr>
                        <a:t>803</a:t>
                      </a:r>
                    </a:p>
                  </a:txBody>
                  <a:tcPr marL="9525" marR="9525" marT="9525" marB="0" anchor="b">
                    <a:lnL>
                      <a:noFill/>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extLst>
                  <a:ext uri="{0D108BD9-81ED-4DB2-BD59-A6C34878D82A}">
                    <a16:rowId xmlns:a16="http://schemas.microsoft.com/office/drawing/2014/main" val="4204251461"/>
                  </a:ext>
                </a:extLst>
              </a:tr>
              <a:tr h="323258">
                <a:tc>
                  <a:txBody>
                    <a:bodyPr/>
                    <a:lstStyle/>
                    <a:p>
                      <a:pPr algn="ctr" fontAlgn="b"/>
                      <a:r>
                        <a:rPr lang="en-IN" sz="1800" b="0" i="0" u="none" strike="noStrike">
                          <a:solidFill>
                            <a:srgbClr val="000000"/>
                          </a:solidFill>
                          <a:effectLst/>
                          <a:latin typeface="Cambria Math" panose="02040503050406030204" pitchFamily="18" charset="0"/>
                          <a:ea typeface="Cambria Math" panose="02040503050406030204" pitchFamily="18" charset="0"/>
                        </a:rPr>
                        <a:t>1936 Mercedes Benz 500k Roadster</a:t>
                      </a:r>
                    </a:p>
                  </a:txBody>
                  <a:tcPr marL="9525" marR="9525" marT="9525" marB="0" anchor="b">
                    <a:lnL w="6350" cap="flat" cmpd="sng" algn="ctr">
                      <a:solidFill>
                        <a:srgbClr val="5B9BD5"/>
                      </a:solidFill>
                      <a:prstDash val="solid"/>
                      <a:round/>
                      <a:headEnd type="none" w="med" len="med"/>
                      <a:tailEnd type="none" w="med" len="med"/>
                    </a:lnL>
                    <a:lnR>
                      <a:noFill/>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ctr" fontAlgn="b"/>
                      <a:r>
                        <a:rPr lang="en-IN" sz="1800" b="0" i="0" u="none" strike="noStrike">
                          <a:solidFill>
                            <a:srgbClr val="000000"/>
                          </a:solidFill>
                          <a:effectLst/>
                          <a:latin typeface="Cambria Math" panose="02040503050406030204" pitchFamily="18" charset="0"/>
                          <a:ea typeface="Cambria Math" panose="02040503050406030204" pitchFamily="18" charset="0"/>
                        </a:rPr>
                        <a:t>824</a:t>
                      </a:r>
                    </a:p>
                  </a:txBody>
                  <a:tcPr marL="9525" marR="9525" marT="9525" marB="0" anchor="b">
                    <a:lnL>
                      <a:noFill/>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extLst>
                  <a:ext uri="{0D108BD9-81ED-4DB2-BD59-A6C34878D82A}">
                    <a16:rowId xmlns:a16="http://schemas.microsoft.com/office/drawing/2014/main" val="3684078746"/>
                  </a:ext>
                </a:extLst>
              </a:tr>
              <a:tr h="328472">
                <a:tc>
                  <a:txBody>
                    <a:bodyPr/>
                    <a:lstStyle/>
                    <a:p>
                      <a:pPr algn="ctr" fontAlgn="b"/>
                      <a:r>
                        <a:rPr lang="en-IN" sz="1800" b="0" i="0" u="none" strike="noStrike" dirty="0">
                          <a:solidFill>
                            <a:srgbClr val="000000"/>
                          </a:solidFill>
                          <a:effectLst/>
                          <a:latin typeface="Cambria Math" panose="02040503050406030204" pitchFamily="18" charset="0"/>
                          <a:ea typeface="Cambria Math" panose="02040503050406030204" pitchFamily="18" charset="0"/>
                        </a:rPr>
                        <a:t>1911 Ford Town Car</a:t>
                      </a:r>
                    </a:p>
                  </a:txBody>
                  <a:tcPr marL="9525" marR="9525" marT="9525" marB="0" anchor="b">
                    <a:lnL w="6350" cap="flat" cmpd="sng" algn="ctr">
                      <a:solidFill>
                        <a:srgbClr val="5B9BD5"/>
                      </a:solidFill>
                      <a:prstDash val="solid"/>
                      <a:round/>
                      <a:headEnd type="none" w="med" len="med"/>
                      <a:tailEnd type="none" w="med" len="med"/>
                    </a:lnL>
                    <a:lnR>
                      <a:noFill/>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ctr" fontAlgn="b"/>
                      <a:r>
                        <a:rPr lang="en-IN" sz="1800" b="0" i="0" u="none" strike="noStrike">
                          <a:solidFill>
                            <a:srgbClr val="000000"/>
                          </a:solidFill>
                          <a:effectLst/>
                          <a:latin typeface="Cambria Math" panose="02040503050406030204" pitchFamily="18" charset="0"/>
                          <a:ea typeface="Cambria Math" panose="02040503050406030204" pitchFamily="18" charset="0"/>
                        </a:rPr>
                        <a:t>832</a:t>
                      </a:r>
                    </a:p>
                  </a:txBody>
                  <a:tcPr marL="9525" marR="9525" marT="9525" marB="0" anchor="b">
                    <a:lnL>
                      <a:noFill/>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extLst>
                  <a:ext uri="{0D108BD9-81ED-4DB2-BD59-A6C34878D82A}">
                    <a16:rowId xmlns:a16="http://schemas.microsoft.com/office/drawing/2014/main" val="387566615"/>
                  </a:ext>
                </a:extLst>
              </a:tr>
              <a:tr h="328472">
                <a:tc>
                  <a:txBody>
                    <a:bodyPr/>
                    <a:lstStyle/>
                    <a:p>
                      <a:pPr algn="ctr" fontAlgn="b"/>
                      <a:r>
                        <a:rPr lang="it-IT" sz="1800" b="0" i="0" u="none" strike="noStrike">
                          <a:solidFill>
                            <a:srgbClr val="000000"/>
                          </a:solidFill>
                          <a:effectLst/>
                          <a:latin typeface="Cambria Math" panose="02040503050406030204" pitchFamily="18" charset="0"/>
                          <a:ea typeface="Cambria Math" panose="02040503050406030204" pitchFamily="18" charset="0"/>
                        </a:rPr>
                        <a:t>1999 Indy 500 Monte Carlo SS</a:t>
                      </a:r>
                    </a:p>
                  </a:txBody>
                  <a:tcPr marL="9525" marR="9525" marT="9525" marB="0" anchor="b">
                    <a:lnL w="6350" cap="flat" cmpd="sng" algn="ctr">
                      <a:solidFill>
                        <a:srgbClr val="5B9BD5"/>
                      </a:solidFill>
                      <a:prstDash val="solid"/>
                      <a:round/>
                      <a:headEnd type="none" w="med" len="med"/>
                      <a:tailEnd type="none" w="med" len="med"/>
                    </a:lnL>
                    <a:lnR>
                      <a:noFill/>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ctr" fontAlgn="b"/>
                      <a:r>
                        <a:rPr lang="en-IN" sz="1800" b="0" i="0" u="none" strike="noStrike">
                          <a:solidFill>
                            <a:srgbClr val="000000"/>
                          </a:solidFill>
                          <a:effectLst/>
                          <a:latin typeface="Cambria Math" panose="02040503050406030204" pitchFamily="18" charset="0"/>
                          <a:ea typeface="Cambria Math" panose="02040503050406030204" pitchFamily="18" charset="0"/>
                        </a:rPr>
                        <a:t>855</a:t>
                      </a:r>
                    </a:p>
                  </a:txBody>
                  <a:tcPr marL="9525" marR="9525" marT="9525" marB="0" anchor="b">
                    <a:lnL>
                      <a:noFill/>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extLst>
                  <a:ext uri="{0D108BD9-81ED-4DB2-BD59-A6C34878D82A}">
                    <a16:rowId xmlns:a16="http://schemas.microsoft.com/office/drawing/2014/main" val="1022441285"/>
                  </a:ext>
                </a:extLst>
              </a:tr>
              <a:tr h="400856">
                <a:tc>
                  <a:txBody>
                    <a:bodyPr/>
                    <a:lstStyle/>
                    <a:p>
                      <a:pPr algn="ctr" fontAlgn="b"/>
                      <a:r>
                        <a:rPr lang="en-IN" sz="1800" b="0" i="0" u="none" strike="noStrike">
                          <a:solidFill>
                            <a:srgbClr val="000000"/>
                          </a:solidFill>
                          <a:effectLst/>
                          <a:latin typeface="Cambria Math" panose="02040503050406030204" pitchFamily="18" charset="0"/>
                          <a:ea typeface="Cambria Math" panose="02040503050406030204" pitchFamily="18" charset="0"/>
                        </a:rPr>
                        <a:t>1932 Alfa Romeo 8C2300 Spider Sport</a:t>
                      </a:r>
                    </a:p>
                  </a:txBody>
                  <a:tcPr marL="9525" marR="9525" marT="9525" marB="0" anchor="b">
                    <a:lnL w="6350" cap="flat" cmpd="sng" algn="ctr">
                      <a:solidFill>
                        <a:srgbClr val="5B9BD5"/>
                      </a:solidFill>
                      <a:prstDash val="solid"/>
                      <a:round/>
                      <a:headEnd type="none" w="med" len="med"/>
                      <a:tailEnd type="none" w="med" len="med"/>
                    </a:lnL>
                    <a:lnR>
                      <a:noFill/>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ctr" fontAlgn="b"/>
                      <a:r>
                        <a:rPr lang="en-IN" sz="1800" b="0" i="0" u="none" strike="noStrike">
                          <a:solidFill>
                            <a:srgbClr val="000000"/>
                          </a:solidFill>
                          <a:effectLst/>
                          <a:latin typeface="Cambria Math" panose="02040503050406030204" pitchFamily="18" charset="0"/>
                          <a:ea typeface="Cambria Math" panose="02040503050406030204" pitchFamily="18" charset="0"/>
                        </a:rPr>
                        <a:t>866</a:t>
                      </a:r>
                    </a:p>
                  </a:txBody>
                  <a:tcPr marL="9525" marR="9525" marT="9525" marB="0" anchor="b">
                    <a:lnL>
                      <a:noFill/>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extLst>
                  <a:ext uri="{0D108BD9-81ED-4DB2-BD59-A6C34878D82A}">
                    <a16:rowId xmlns:a16="http://schemas.microsoft.com/office/drawing/2014/main" val="3733452013"/>
                  </a:ext>
                </a:extLst>
              </a:tr>
              <a:tr h="530087">
                <a:tc>
                  <a:txBody>
                    <a:bodyPr/>
                    <a:lstStyle/>
                    <a:p>
                      <a:pPr algn="ctr" fontAlgn="b"/>
                      <a:r>
                        <a:rPr lang="en-IN" sz="1800" b="0" i="0" u="none" strike="noStrike" dirty="0">
                          <a:solidFill>
                            <a:srgbClr val="000000"/>
                          </a:solidFill>
                          <a:effectLst/>
                          <a:latin typeface="Cambria Math" panose="02040503050406030204" pitchFamily="18" charset="0"/>
                          <a:ea typeface="Cambria Math" panose="02040503050406030204" pitchFamily="18" charset="0"/>
                        </a:rPr>
                        <a:t>1992 Porsche Cayenne Turbo Silver</a:t>
                      </a:r>
                    </a:p>
                  </a:txBody>
                  <a:tcPr marL="9525" marR="9525" marT="9525" marB="0" anchor="b">
                    <a:lnL w="6350" cap="flat" cmpd="sng" algn="ctr">
                      <a:solidFill>
                        <a:srgbClr val="5B9BD5"/>
                      </a:solidFill>
                      <a:prstDash val="solid"/>
                      <a:round/>
                      <a:headEnd type="none" w="med" len="med"/>
                      <a:tailEnd type="none" w="med" len="med"/>
                    </a:lnL>
                    <a:lnR>
                      <a:noFill/>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ctr" fontAlgn="b"/>
                      <a:r>
                        <a:rPr lang="en-IN" sz="1800" b="0" i="0" u="none" strike="noStrike">
                          <a:solidFill>
                            <a:srgbClr val="000000"/>
                          </a:solidFill>
                          <a:effectLst/>
                          <a:latin typeface="Cambria Math" panose="02040503050406030204" pitchFamily="18" charset="0"/>
                          <a:ea typeface="Cambria Math" panose="02040503050406030204" pitchFamily="18" charset="0"/>
                        </a:rPr>
                        <a:t>867</a:t>
                      </a:r>
                    </a:p>
                  </a:txBody>
                  <a:tcPr marL="9525" marR="9525" marT="9525" marB="0" anchor="b">
                    <a:lnL>
                      <a:noFill/>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extLst>
                  <a:ext uri="{0D108BD9-81ED-4DB2-BD59-A6C34878D82A}">
                    <a16:rowId xmlns:a16="http://schemas.microsoft.com/office/drawing/2014/main" val="1354686596"/>
                  </a:ext>
                </a:extLst>
              </a:tr>
              <a:tr h="328472">
                <a:tc>
                  <a:txBody>
                    <a:bodyPr/>
                    <a:lstStyle/>
                    <a:p>
                      <a:pPr algn="ctr" fontAlgn="b"/>
                      <a:r>
                        <a:rPr lang="en-IN" sz="1800" b="0" i="0" u="none" strike="noStrike">
                          <a:solidFill>
                            <a:srgbClr val="000000"/>
                          </a:solidFill>
                          <a:effectLst/>
                          <a:latin typeface="Cambria Math" panose="02040503050406030204" pitchFamily="18" charset="0"/>
                          <a:ea typeface="Cambria Math" panose="02040503050406030204" pitchFamily="18" charset="0"/>
                        </a:rPr>
                        <a:t>1969 Chevrolet Camaro Z28</a:t>
                      </a:r>
                    </a:p>
                  </a:txBody>
                  <a:tcPr marL="9525" marR="9525" marT="9525" marB="0" anchor="b">
                    <a:lnL w="6350" cap="flat" cmpd="sng" algn="ctr">
                      <a:solidFill>
                        <a:srgbClr val="5B9BD5"/>
                      </a:solidFill>
                      <a:prstDash val="solid"/>
                      <a:round/>
                      <a:headEnd type="none" w="med" len="med"/>
                      <a:tailEnd type="none" w="med" len="med"/>
                    </a:lnL>
                    <a:lnR>
                      <a:noFill/>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ctr" fontAlgn="b"/>
                      <a:r>
                        <a:rPr lang="en-IN" sz="1800" b="0" i="0" u="none" strike="noStrike" dirty="0">
                          <a:solidFill>
                            <a:srgbClr val="000000"/>
                          </a:solidFill>
                          <a:effectLst/>
                          <a:latin typeface="Cambria Math" panose="02040503050406030204" pitchFamily="18" charset="0"/>
                          <a:ea typeface="Cambria Math" panose="02040503050406030204" pitchFamily="18" charset="0"/>
                        </a:rPr>
                        <a:t>870</a:t>
                      </a:r>
                    </a:p>
                  </a:txBody>
                  <a:tcPr marL="9525" marR="9525" marT="9525" marB="0" anchor="b">
                    <a:lnL>
                      <a:noFill/>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extLst>
                  <a:ext uri="{0D108BD9-81ED-4DB2-BD59-A6C34878D82A}">
                    <a16:rowId xmlns:a16="http://schemas.microsoft.com/office/drawing/2014/main" val="2988663901"/>
                  </a:ext>
                </a:extLst>
              </a:tr>
              <a:tr h="328472">
                <a:tc>
                  <a:txBody>
                    <a:bodyPr/>
                    <a:lstStyle/>
                    <a:p>
                      <a:pPr algn="ctr" fontAlgn="b"/>
                      <a:r>
                        <a:rPr lang="en-IN" sz="1800" b="0" i="0" u="none" strike="noStrike">
                          <a:solidFill>
                            <a:srgbClr val="000000"/>
                          </a:solidFill>
                          <a:effectLst/>
                          <a:latin typeface="Cambria Math" panose="02040503050406030204" pitchFamily="18" charset="0"/>
                          <a:ea typeface="Cambria Math" panose="02040503050406030204" pitchFamily="18" charset="0"/>
                        </a:rPr>
                        <a:t>1952 Citroen-15CV</a:t>
                      </a:r>
                    </a:p>
                  </a:txBody>
                  <a:tcPr marL="9525" marR="9525" marT="9525" marB="0" anchor="b">
                    <a:lnL w="6350" cap="flat" cmpd="sng" algn="ctr">
                      <a:solidFill>
                        <a:srgbClr val="5B9BD5"/>
                      </a:solidFill>
                      <a:prstDash val="solid"/>
                      <a:round/>
                      <a:headEnd type="none" w="med" len="med"/>
                      <a:tailEnd type="none" w="med" len="med"/>
                    </a:lnL>
                    <a:lnR>
                      <a:noFill/>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ctr" fontAlgn="b"/>
                      <a:r>
                        <a:rPr lang="en-IN" sz="1800" b="0" i="0" u="none" strike="noStrike" dirty="0">
                          <a:solidFill>
                            <a:srgbClr val="000000"/>
                          </a:solidFill>
                          <a:effectLst/>
                          <a:latin typeface="Cambria Math" panose="02040503050406030204" pitchFamily="18" charset="0"/>
                          <a:ea typeface="Cambria Math" panose="02040503050406030204" pitchFamily="18" charset="0"/>
                        </a:rPr>
                        <a:t>873</a:t>
                      </a:r>
                    </a:p>
                  </a:txBody>
                  <a:tcPr marL="9525" marR="9525" marT="9525" marB="0" anchor="b">
                    <a:lnL>
                      <a:noFill/>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extLst>
                  <a:ext uri="{0D108BD9-81ED-4DB2-BD59-A6C34878D82A}">
                    <a16:rowId xmlns:a16="http://schemas.microsoft.com/office/drawing/2014/main" val="2093146651"/>
                  </a:ext>
                </a:extLst>
              </a:tr>
              <a:tr h="328472">
                <a:tc>
                  <a:txBody>
                    <a:bodyPr/>
                    <a:lstStyle/>
                    <a:p>
                      <a:pPr algn="ctr" fontAlgn="b"/>
                      <a:r>
                        <a:rPr lang="en-IN" sz="1800" b="0" i="0" u="none" strike="noStrike">
                          <a:solidFill>
                            <a:srgbClr val="000000"/>
                          </a:solidFill>
                          <a:effectLst/>
                          <a:latin typeface="Cambria Math" panose="02040503050406030204" pitchFamily="18" charset="0"/>
                          <a:ea typeface="Cambria Math" panose="02040503050406030204" pitchFamily="18" charset="0"/>
                        </a:rPr>
                        <a:t>1928 Mercedes-Benz SSK</a:t>
                      </a:r>
                    </a:p>
                  </a:txBody>
                  <a:tcPr marL="9525" marR="9525" marT="9525" marB="0" anchor="b">
                    <a:lnL w="6350" cap="flat" cmpd="sng" algn="ctr">
                      <a:solidFill>
                        <a:srgbClr val="5B9BD5"/>
                      </a:solidFill>
                      <a:prstDash val="solid"/>
                      <a:round/>
                      <a:headEnd type="none" w="med" len="med"/>
                      <a:tailEnd type="none" w="med" len="med"/>
                    </a:lnL>
                    <a:lnR>
                      <a:noFill/>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ctr" fontAlgn="b"/>
                      <a:r>
                        <a:rPr lang="en-IN" sz="1800" b="0" i="0" u="none" strike="noStrike" dirty="0">
                          <a:solidFill>
                            <a:srgbClr val="000000"/>
                          </a:solidFill>
                          <a:effectLst/>
                          <a:latin typeface="Cambria Math" panose="02040503050406030204" pitchFamily="18" charset="0"/>
                          <a:ea typeface="Cambria Math" panose="02040503050406030204" pitchFamily="18" charset="0"/>
                        </a:rPr>
                        <a:t>880</a:t>
                      </a:r>
                    </a:p>
                  </a:txBody>
                  <a:tcPr marL="9525" marR="9525" marT="9525" marB="0" anchor="b">
                    <a:lnL>
                      <a:noFill/>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extLst>
                  <a:ext uri="{0D108BD9-81ED-4DB2-BD59-A6C34878D82A}">
                    <a16:rowId xmlns:a16="http://schemas.microsoft.com/office/drawing/2014/main" val="495240918"/>
                  </a:ext>
                </a:extLst>
              </a:tr>
            </a:tbl>
          </a:graphicData>
        </a:graphic>
      </p:graphicFrame>
    </p:spTree>
    <p:extLst>
      <p:ext uri="{BB962C8B-B14F-4D97-AF65-F5344CB8AC3E}">
        <p14:creationId xmlns:p14="http://schemas.microsoft.com/office/powerpoint/2010/main" val="158308091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3D617C-E805-4087-9C9E-211317F0A185}"/>
              </a:ext>
            </a:extLst>
          </p:cNvPr>
          <p:cNvSpPr>
            <a:spLocks noGrp="1"/>
          </p:cNvSpPr>
          <p:nvPr>
            <p:ph type="title"/>
          </p:nvPr>
        </p:nvSpPr>
        <p:spPr>
          <a:xfrm>
            <a:off x="685801" y="0"/>
            <a:ext cx="10396882" cy="503583"/>
          </a:xfrm>
        </p:spPr>
        <p:txBody>
          <a:bodyPr>
            <a:normAutofit fontScale="90000"/>
          </a:bodyPr>
          <a:lstStyle/>
          <a:p>
            <a:endParaRPr lang="en-IN" dirty="0"/>
          </a:p>
        </p:txBody>
      </p:sp>
      <p:graphicFrame>
        <p:nvGraphicFramePr>
          <p:cNvPr id="6" name="Content Placeholder 5">
            <a:extLst>
              <a:ext uri="{FF2B5EF4-FFF2-40B4-BE49-F238E27FC236}">
                <a16:creationId xmlns:a16="http://schemas.microsoft.com/office/drawing/2014/main" id="{D459A640-8E08-480B-972C-1D509774AD61}"/>
              </a:ext>
            </a:extLst>
          </p:cNvPr>
          <p:cNvGraphicFramePr>
            <a:graphicFrameLocks noGrp="1"/>
          </p:cNvGraphicFramePr>
          <p:nvPr>
            <p:ph sz="quarter" idx="13"/>
            <p:extLst>
              <p:ext uri="{D42A27DB-BD31-4B8C-83A1-F6EECF244321}">
                <p14:modId xmlns:p14="http://schemas.microsoft.com/office/powerpoint/2010/main" val="669765466"/>
              </p:ext>
            </p:extLst>
          </p:nvPr>
        </p:nvGraphicFramePr>
        <p:xfrm>
          <a:off x="1111250" y="1881809"/>
          <a:ext cx="2973387" cy="2154483"/>
        </p:xfrm>
        <a:graphic>
          <a:graphicData uri="http://schemas.openxmlformats.org/drawingml/2006/table">
            <a:tbl>
              <a:tblPr/>
              <a:tblGrid>
                <a:gridCol w="1724715">
                  <a:extLst>
                    <a:ext uri="{9D8B030D-6E8A-4147-A177-3AD203B41FA5}">
                      <a16:colId xmlns:a16="http://schemas.microsoft.com/office/drawing/2014/main" val="3010889062"/>
                    </a:ext>
                  </a:extLst>
                </a:gridCol>
                <a:gridCol w="1248672">
                  <a:extLst>
                    <a:ext uri="{9D8B030D-6E8A-4147-A177-3AD203B41FA5}">
                      <a16:colId xmlns:a16="http://schemas.microsoft.com/office/drawing/2014/main" val="3969219069"/>
                    </a:ext>
                  </a:extLst>
                </a:gridCol>
              </a:tblGrid>
              <a:tr h="306693">
                <a:tc>
                  <a:txBody>
                    <a:bodyPr/>
                    <a:lstStyle/>
                    <a:p>
                      <a:pPr algn="ctr" fontAlgn="b"/>
                      <a:r>
                        <a:rPr lang="en-IN" sz="2000" b="1" i="0" u="none" strike="noStrike" dirty="0">
                          <a:solidFill>
                            <a:srgbClr val="000000"/>
                          </a:solidFill>
                          <a:effectLst/>
                          <a:latin typeface="Cambria Math" panose="02040503050406030204" pitchFamily="18" charset="0"/>
                          <a:ea typeface="Cambria Math" panose="02040503050406030204" pitchFamily="18" charset="0"/>
                        </a:rPr>
                        <a:t>status</a:t>
                      </a:r>
                    </a:p>
                  </a:txBody>
                  <a:tcPr marL="9525" marR="9525" marT="9525"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D7D31"/>
                    </a:solidFill>
                  </a:tcPr>
                </a:tc>
                <a:tc>
                  <a:txBody>
                    <a:bodyPr/>
                    <a:lstStyle/>
                    <a:p>
                      <a:pPr algn="ctr" fontAlgn="b"/>
                      <a:r>
                        <a:rPr lang="en-IN" sz="2000" b="1" i="0" u="none" strike="noStrike" dirty="0">
                          <a:solidFill>
                            <a:srgbClr val="000000"/>
                          </a:solidFill>
                          <a:effectLst/>
                          <a:latin typeface="Cambria Math" panose="02040503050406030204" pitchFamily="18" charset="0"/>
                          <a:ea typeface="Cambria Math" panose="02040503050406030204" pitchFamily="18" charset="0"/>
                        </a:rPr>
                        <a:t>Count</a:t>
                      </a:r>
                    </a:p>
                  </a:txBody>
                  <a:tcPr marL="9525" marR="9525" marT="9525"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D7D31"/>
                    </a:solidFill>
                  </a:tcPr>
                </a:tc>
                <a:extLst>
                  <a:ext uri="{0D108BD9-81ED-4DB2-BD59-A6C34878D82A}">
                    <a16:rowId xmlns:a16="http://schemas.microsoft.com/office/drawing/2014/main" val="22867358"/>
                  </a:ext>
                </a:extLst>
              </a:tr>
              <a:tr h="306693">
                <a:tc>
                  <a:txBody>
                    <a:bodyPr/>
                    <a:lstStyle/>
                    <a:p>
                      <a:pPr algn="ctr" fontAlgn="b"/>
                      <a:r>
                        <a:rPr lang="en-IN" sz="1800" b="0" i="0" u="none" strike="noStrike">
                          <a:solidFill>
                            <a:srgbClr val="000000"/>
                          </a:solidFill>
                          <a:effectLst/>
                          <a:latin typeface="Cambria Math" panose="02040503050406030204" pitchFamily="18" charset="0"/>
                          <a:ea typeface="Cambria Math" panose="02040503050406030204" pitchFamily="18" charset="0"/>
                        </a:rPr>
                        <a:t>Shipped</a:t>
                      </a:r>
                    </a:p>
                  </a:txBody>
                  <a:tcPr marL="9525" marR="9525" marT="9525" marB="0" anchor="b">
                    <a:lnL>
                      <a:noFill/>
                    </a:lnL>
                    <a:lnR>
                      <a:noFill/>
                    </a:lnR>
                    <a:lnT w="12700" cap="flat" cmpd="sng" algn="ctr">
                      <a:solidFill>
                        <a:srgbClr val="000000"/>
                      </a:solidFill>
                      <a:prstDash val="solid"/>
                      <a:round/>
                      <a:headEnd type="none" w="med" len="med"/>
                      <a:tailEnd type="none" w="med" len="med"/>
                    </a:lnT>
                    <a:lnB>
                      <a:noFill/>
                    </a:lnB>
                    <a:solidFill>
                      <a:srgbClr val="D9D9D9"/>
                    </a:solidFill>
                  </a:tcPr>
                </a:tc>
                <a:tc>
                  <a:txBody>
                    <a:bodyPr/>
                    <a:lstStyle/>
                    <a:p>
                      <a:pPr algn="ctr" fontAlgn="b"/>
                      <a:r>
                        <a:rPr lang="en-IN" sz="1800" b="0" i="0" u="none" strike="noStrike" dirty="0">
                          <a:solidFill>
                            <a:srgbClr val="000000"/>
                          </a:solidFill>
                          <a:effectLst/>
                          <a:latin typeface="Cambria Math" panose="02040503050406030204" pitchFamily="18" charset="0"/>
                          <a:ea typeface="Cambria Math" panose="02040503050406030204" pitchFamily="18" charset="0"/>
                        </a:rPr>
                        <a:t>303</a:t>
                      </a:r>
                    </a:p>
                  </a:txBody>
                  <a:tcPr marL="9525" marR="9525" marT="9525" marB="0" anchor="b">
                    <a:lnL>
                      <a:noFill/>
                    </a:lnL>
                    <a:lnR>
                      <a:noFill/>
                    </a:lnR>
                    <a:lnT w="12700" cap="flat" cmpd="sng" algn="ctr">
                      <a:solidFill>
                        <a:srgbClr val="000000"/>
                      </a:solidFill>
                      <a:prstDash val="solid"/>
                      <a:round/>
                      <a:headEnd type="none" w="med" len="med"/>
                      <a:tailEnd type="none" w="med" len="med"/>
                    </a:lnT>
                    <a:lnB>
                      <a:noFill/>
                    </a:lnB>
                    <a:solidFill>
                      <a:srgbClr val="D9D9D9"/>
                    </a:solidFill>
                  </a:tcPr>
                </a:tc>
                <a:extLst>
                  <a:ext uri="{0D108BD9-81ED-4DB2-BD59-A6C34878D82A}">
                    <a16:rowId xmlns:a16="http://schemas.microsoft.com/office/drawing/2014/main" val="270502154"/>
                  </a:ext>
                </a:extLst>
              </a:tr>
              <a:tr h="306693">
                <a:tc>
                  <a:txBody>
                    <a:bodyPr/>
                    <a:lstStyle/>
                    <a:p>
                      <a:pPr algn="ctr" fontAlgn="b"/>
                      <a:r>
                        <a:rPr lang="en-IN" sz="1800" b="0" i="0" u="none" strike="noStrike">
                          <a:solidFill>
                            <a:srgbClr val="000000"/>
                          </a:solidFill>
                          <a:effectLst/>
                          <a:latin typeface="Cambria Math" panose="02040503050406030204" pitchFamily="18" charset="0"/>
                          <a:ea typeface="Cambria Math" panose="02040503050406030204" pitchFamily="18" charset="0"/>
                        </a:rPr>
                        <a:t>Resolved</a:t>
                      </a:r>
                    </a:p>
                  </a:txBody>
                  <a:tcPr marL="9525" marR="9525" marT="9525" marB="0" anchor="b">
                    <a:lnL>
                      <a:noFill/>
                    </a:lnL>
                    <a:lnR>
                      <a:noFill/>
                    </a:lnR>
                    <a:lnT>
                      <a:noFill/>
                    </a:lnT>
                    <a:lnB>
                      <a:noFill/>
                    </a:lnB>
                  </a:tcPr>
                </a:tc>
                <a:tc>
                  <a:txBody>
                    <a:bodyPr/>
                    <a:lstStyle/>
                    <a:p>
                      <a:pPr algn="ctr" fontAlgn="b"/>
                      <a:r>
                        <a:rPr lang="en-IN" sz="1800" b="0" i="0" u="none" strike="noStrike" dirty="0">
                          <a:solidFill>
                            <a:srgbClr val="000000"/>
                          </a:solidFill>
                          <a:effectLst/>
                          <a:latin typeface="Cambria Math" panose="02040503050406030204" pitchFamily="18" charset="0"/>
                          <a:ea typeface="Cambria Math" panose="02040503050406030204" pitchFamily="18" charset="0"/>
                        </a:rPr>
                        <a:t>4</a:t>
                      </a:r>
                    </a:p>
                  </a:txBody>
                  <a:tcPr marL="9525" marR="9525" marT="9525" marB="0" anchor="b">
                    <a:lnL>
                      <a:noFill/>
                    </a:lnL>
                    <a:lnR>
                      <a:noFill/>
                    </a:lnR>
                    <a:lnT>
                      <a:noFill/>
                    </a:lnT>
                    <a:lnB>
                      <a:noFill/>
                    </a:lnB>
                  </a:tcPr>
                </a:tc>
                <a:extLst>
                  <a:ext uri="{0D108BD9-81ED-4DB2-BD59-A6C34878D82A}">
                    <a16:rowId xmlns:a16="http://schemas.microsoft.com/office/drawing/2014/main" val="894063093"/>
                  </a:ext>
                </a:extLst>
              </a:tr>
              <a:tr h="306693">
                <a:tc>
                  <a:txBody>
                    <a:bodyPr/>
                    <a:lstStyle/>
                    <a:p>
                      <a:pPr algn="ctr" fontAlgn="b"/>
                      <a:r>
                        <a:rPr lang="en-IN" sz="1800" b="0" i="0" u="none" strike="noStrike">
                          <a:solidFill>
                            <a:srgbClr val="000000"/>
                          </a:solidFill>
                          <a:effectLst/>
                          <a:latin typeface="Cambria Math" panose="02040503050406030204" pitchFamily="18" charset="0"/>
                          <a:ea typeface="Cambria Math" panose="02040503050406030204" pitchFamily="18" charset="0"/>
                        </a:rPr>
                        <a:t>Cancelled</a:t>
                      </a:r>
                    </a:p>
                  </a:txBody>
                  <a:tcPr marL="9525" marR="9525" marT="9525" marB="0" anchor="b">
                    <a:lnL>
                      <a:noFill/>
                    </a:lnL>
                    <a:lnR>
                      <a:noFill/>
                    </a:lnR>
                    <a:lnT>
                      <a:noFill/>
                    </a:lnT>
                    <a:lnB>
                      <a:noFill/>
                    </a:lnB>
                    <a:solidFill>
                      <a:srgbClr val="D9D9D9"/>
                    </a:solidFill>
                  </a:tcPr>
                </a:tc>
                <a:tc>
                  <a:txBody>
                    <a:bodyPr/>
                    <a:lstStyle/>
                    <a:p>
                      <a:pPr algn="ctr" fontAlgn="b"/>
                      <a:r>
                        <a:rPr lang="en-IN" sz="1800" b="0" i="0" u="none" strike="noStrike" dirty="0">
                          <a:solidFill>
                            <a:srgbClr val="000000"/>
                          </a:solidFill>
                          <a:effectLst/>
                          <a:latin typeface="Cambria Math" panose="02040503050406030204" pitchFamily="18" charset="0"/>
                          <a:ea typeface="Cambria Math" panose="02040503050406030204" pitchFamily="18" charset="0"/>
                        </a:rPr>
                        <a:t>6</a:t>
                      </a:r>
                    </a:p>
                  </a:txBody>
                  <a:tcPr marL="9525" marR="9525" marT="9525" marB="0" anchor="b">
                    <a:lnL>
                      <a:noFill/>
                    </a:lnL>
                    <a:lnR>
                      <a:noFill/>
                    </a:lnR>
                    <a:lnT>
                      <a:noFill/>
                    </a:lnT>
                    <a:lnB>
                      <a:noFill/>
                    </a:lnB>
                    <a:solidFill>
                      <a:srgbClr val="D9D9D9"/>
                    </a:solidFill>
                  </a:tcPr>
                </a:tc>
                <a:extLst>
                  <a:ext uri="{0D108BD9-81ED-4DB2-BD59-A6C34878D82A}">
                    <a16:rowId xmlns:a16="http://schemas.microsoft.com/office/drawing/2014/main" val="1050913150"/>
                  </a:ext>
                </a:extLst>
              </a:tr>
              <a:tr h="306693">
                <a:tc>
                  <a:txBody>
                    <a:bodyPr/>
                    <a:lstStyle/>
                    <a:p>
                      <a:pPr algn="ctr" fontAlgn="b"/>
                      <a:r>
                        <a:rPr lang="en-IN" sz="1800" b="0" i="0" u="none" strike="noStrike">
                          <a:solidFill>
                            <a:srgbClr val="000000"/>
                          </a:solidFill>
                          <a:effectLst/>
                          <a:latin typeface="Cambria Math" panose="02040503050406030204" pitchFamily="18" charset="0"/>
                          <a:ea typeface="Cambria Math" panose="02040503050406030204" pitchFamily="18" charset="0"/>
                        </a:rPr>
                        <a:t>On Hold</a:t>
                      </a:r>
                    </a:p>
                  </a:txBody>
                  <a:tcPr marL="9525" marR="9525" marT="9525" marB="0" anchor="b">
                    <a:lnL>
                      <a:noFill/>
                    </a:lnL>
                    <a:lnR>
                      <a:noFill/>
                    </a:lnR>
                    <a:lnT>
                      <a:noFill/>
                    </a:lnT>
                    <a:lnB>
                      <a:noFill/>
                    </a:lnB>
                  </a:tcPr>
                </a:tc>
                <a:tc>
                  <a:txBody>
                    <a:bodyPr/>
                    <a:lstStyle/>
                    <a:p>
                      <a:pPr algn="ctr" fontAlgn="b"/>
                      <a:r>
                        <a:rPr lang="en-IN" sz="1800" b="0" i="0" u="none" strike="noStrike" dirty="0">
                          <a:solidFill>
                            <a:srgbClr val="000000"/>
                          </a:solidFill>
                          <a:effectLst/>
                          <a:latin typeface="Cambria Math" panose="02040503050406030204" pitchFamily="18" charset="0"/>
                          <a:ea typeface="Cambria Math" panose="02040503050406030204" pitchFamily="18" charset="0"/>
                        </a:rPr>
                        <a:t>4</a:t>
                      </a:r>
                    </a:p>
                  </a:txBody>
                  <a:tcPr marL="9525" marR="9525" marT="9525" marB="0" anchor="b">
                    <a:lnL>
                      <a:noFill/>
                    </a:lnL>
                    <a:lnR>
                      <a:noFill/>
                    </a:lnR>
                    <a:lnT>
                      <a:noFill/>
                    </a:lnT>
                    <a:lnB>
                      <a:noFill/>
                    </a:lnB>
                  </a:tcPr>
                </a:tc>
                <a:extLst>
                  <a:ext uri="{0D108BD9-81ED-4DB2-BD59-A6C34878D82A}">
                    <a16:rowId xmlns:a16="http://schemas.microsoft.com/office/drawing/2014/main" val="1421431430"/>
                  </a:ext>
                </a:extLst>
              </a:tr>
              <a:tr h="306693">
                <a:tc>
                  <a:txBody>
                    <a:bodyPr/>
                    <a:lstStyle/>
                    <a:p>
                      <a:pPr algn="ctr" fontAlgn="b"/>
                      <a:r>
                        <a:rPr lang="en-IN" sz="1800" b="0" i="0" u="none" strike="noStrike">
                          <a:solidFill>
                            <a:srgbClr val="000000"/>
                          </a:solidFill>
                          <a:effectLst/>
                          <a:latin typeface="Cambria Math" panose="02040503050406030204" pitchFamily="18" charset="0"/>
                          <a:ea typeface="Cambria Math" panose="02040503050406030204" pitchFamily="18" charset="0"/>
                        </a:rPr>
                        <a:t>Disputed</a:t>
                      </a:r>
                    </a:p>
                  </a:txBody>
                  <a:tcPr marL="9525" marR="9525" marT="9525" marB="0" anchor="b">
                    <a:lnL>
                      <a:noFill/>
                    </a:lnL>
                    <a:lnR>
                      <a:noFill/>
                    </a:lnR>
                    <a:lnT>
                      <a:noFill/>
                    </a:lnT>
                    <a:lnB>
                      <a:noFill/>
                    </a:lnB>
                    <a:solidFill>
                      <a:srgbClr val="D9D9D9"/>
                    </a:solidFill>
                  </a:tcPr>
                </a:tc>
                <a:tc>
                  <a:txBody>
                    <a:bodyPr/>
                    <a:lstStyle/>
                    <a:p>
                      <a:pPr algn="ctr" fontAlgn="b"/>
                      <a:r>
                        <a:rPr lang="en-IN" sz="1800" b="0" i="0" u="none" strike="noStrike" dirty="0">
                          <a:solidFill>
                            <a:srgbClr val="000000"/>
                          </a:solidFill>
                          <a:effectLst/>
                          <a:latin typeface="Cambria Math" panose="02040503050406030204" pitchFamily="18" charset="0"/>
                          <a:ea typeface="Cambria Math" panose="02040503050406030204" pitchFamily="18" charset="0"/>
                        </a:rPr>
                        <a:t>3</a:t>
                      </a:r>
                    </a:p>
                  </a:txBody>
                  <a:tcPr marL="9525" marR="9525" marT="9525" marB="0" anchor="b">
                    <a:lnL>
                      <a:noFill/>
                    </a:lnL>
                    <a:lnR>
                      <a:noFill/>
                    </a:lnR>
                    <a:lnT>
                      <a:noFill/>
                    </a:lnT>
                    <a:lnB>
                      <a:noFill/>
                    </a:lnB>
                    <a:solidFill>
                      <a:srgbClr val="D9D9D9"/>
                    </a:solidFill>
                  </a:tcPr>
                </a:tc>
                <a:extLst>
                  <a:ext uri="{0D108BD9-81ED-4DB2-BD59-A6C34878D82A}">
                    <a16:rowId xmlns:a16="http://schemas.microsoft.com/office/drawing/2014/main" val="988365412"/>
                  </a:ext>
                </a:extLst>
              </a:tr>
              <a:tr h="306693">
                <a:tc>
                  <a:txBody>
                    <a:bodyPr/>
                    <a:lstStyle/>
                    <a:p>
                      <a:pPr algn="ctr" fontAlgn="b"/>
                      <a:r>
                        <a:rPr lang="en-IN" sz="1800" b="0" i="0" u="none" strike="noStrike">
                          <a:solidFill>
                            <a:srgbClr val="000000"/>
                          </a:solidFill>
                          <a:effectLst/>
                          <a:latin typeface="Cambria Math" panose="02040503050406030204" pitchFamily="18" charset="0"/>
                          <a:ea typeface="Cambria Math" panose="02040503050406030204" pitchFamily="18" charset="0"/>
                        </a:rPr>
                        <a:t>In Process</a:t>
                      </a:r>
                    </a:p>
                  </a:txBody>
                  <a:tcPr marL="9525" marR="9525" marT="9525"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ctr" fontAlgn="b"/>
                      <a:r>
                        <a:rPr lang="en-IN" sz="1800" b="0" i="0" u="none" strike="noStrike" dirty="0">
                          <a:solidFill>
                            <a:srgbClr val="000000"/>
                          </a:solidFill>
                          <a:effectLst/>
                          <a:latin typeface="Cambria Math" panose="02040503050406030204" pitchFamily="18" charset="0"/>
                          <a:ea typeface="Cambria Math" panose="02040503050406030204" pitchFamily="18" charset="0"/>
                        </a:rPr>
                        <a:t>6</a:t>
                      </a:r>
                    </a:p>
                  </a:txBody>
                  <a:tcPr marL="9525" marR="9525" marT="9525" marB="0" anchor="b">
                    <a:lnL>
                      <a:noFill/>
                    </a:lnL>
                    <a:lnR>
                      <a:noFill/>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48082664"/>
                  </a:ext>
                </a:extLst>
              </a:tr>
            </a:tbl>
          </a:graphicData>
        </a:graphic>
      </p:graphicFrame>
      <p:graphicFrame>
        <p:nvGraphicFramePr>
          <p:cNvPr id="5" name="Content Placeholder 4">
            <a:extLst>
              <a:ext uri="{FF2B5EF4-FFF2-40B4-BE49-F238E27FC236}">
                <a16:creationId xmlns:a16="http://schemas.microsoft.com/office/drawing/2014/main" id="{389B658A-71C6-4DB1-8819-18BC26390A1E}"/>
              </a:ext>
            </a:extLst>
          </p:cNvPr>
          <p:cNvGraphicFramePr>
            <a:graphicFrameLocks noGrp="1"/>
          </p:cNvGraphicFramePr>
          <p:nvPr>
            <p:ph sz="quarter" idx="14"/>
            <p:extLst>
              <p:ext uri="{D42A27DB-BD31-4B8C-83A1-F6EECF244321}">
                <p14:modId xmlns:p14="http://schemas.microsoft.com/office/powerpoint/2010/main" val="4055824105"/>
              </p:ext>
            </p:extLst>
          </p:nvPr>
        </p:nvGraphicFramePr>
        <p:xfrm>
          <a:off x="4333461" y="795130"/>
          <a:ext cx="6747289" cy="458014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99725943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6C5BB-5061-46F6-9293-BD8D5DB285FE}"/>
              </a:ext>
            </a:extLst>
          </p:cNvPr>
          <p:cNvSpPr>
            <a:spLocks noGrp="1"/>
          </p:cNvSpPr>
          <p:nvPr>
            <p:ph type="title"/>
          </p:nvPr>
        </p:nvSpPr>
        <p:spPr>
          <a:xfrm>
            <a:off x="683625" y="314739"/>
            <a:ext cx="10396882" cy="612913"/>
          </a:xfrm>
        </p:spPr>
        <p:txBody>
          <a:bodyPr>
            <a:normAutofit fontScale="90000"/>
          </a:bodyPr>
          <a:lstStyle/>
          <a:p>
            <a:r>
              <a:rPr lang="en-IN" cap="none" dirty="0">
                <a:solidFill>
                  <a:schemeClr val="accent5">
                    <a:lumMod val="50000"/>
                  </a:schemeClr>
                </a:solidFill>
                <a:latin typeface="Cambria Math" panose="02040503050406030204" pitchFamily="18" charset="0"/>
                <a:ea typeface="Cambria Math" panose="02040503050406030204" pitchFamily="18" charset="0"/>
              </a:rPr>
              <a:t>Summary:</a:t>
            </a:r>
          </a:p>
        </p:txBody>
      </p:sp>
      <p:sp>
        <p:nvSpPr>
          <p:cNvPr id="3" name="Content Placeholder 2">
            <a:extLst>
              <a:ext uri="{FF2B5EF4-FFF2-40B4-BE49-F238E27FC236}">
                <a16:creationId xmlns:a16="http://schemas.microsoft.com/office/drawing/2014/main" id="{3D76CEB7-2F9E-4A61-8A7F-20F859C27858}"/>
              </a:ext>
            </a:extLst>
          </p:cNvPr>
          <p:cNvSpPr>
            <a:spLocks noGrp="1"/>
          </p:cNvSpPr>
          <p:nvPr>
            <p:ph sz="quarter" idx="13"/>
          </p:nvPr>
        </p:nvSpPr>
        <p:spPr/>
        <p:txBody>
          <a:bodyPr>
            <a:normAutofit fontScale="92500" lnSpcReduction="20000"/>
          </a:bodyPr>
          <a:lstStyle/>
          <a:p>
            <a:r>
              <a:rPr lang="en-IN" sz="2100" cap="none" dirty="0">
                <a:latin typeface="Cambria Math" panose="02040503050406030204" pitchFamily="18" charset="0"/>
                <a:ea typeface="Cambria Math" panose="02040503050406030204" pitchFamily="18" charset="0"/>
              </a:rPr>
              <a:t>Highest sales of 67400 from order 10165 and lowest sales from order 10408 of 615</a:t>
            </a:r>
          </a:p>
          <a:p>
            <a:r>
              <a:rPr lang="en-IN" sz="2100" cap="none" dirty="0">
                <a:latin typeface="Cambria Math" panose="02040503050406030204" pitchFamily="18" charset="0"/>
                <a:ea typeface="Cambria Math" panose="02040503050406030204" pitchFamily="18" charset="0"/>
              </a:rPr>
              <a:t>Ferrari 360 spider red of classic cars is frequently ordered, a total of 53 were ordered with sales 811992</a:t>
            </a:r>
          </a:p>
          <a:p>
            <a:r>
              <a:rPr lang="en-IN" sz="2100" cap="none" dirty="0">
                <a:latin typeface="Cambria Math" panose="02040503050406030204" pitchFamily="18" charset="0"/>
                <a:ea typeface="Cambria Math" panose="02040503050406030204" pitchFamily="18" charset="0"/>
              </a:rPr>
              <a:t>Most orders are shipped while 6 cancelled &amp; 4 on hold; no orders are pending</a:t>
            </a:r>
          </a:p>
          <a:p>
            <a:r>
              <a:rPr lang="en-IN" sz="2100" cap="none" dirty="0">
                <a:latin typeface="Cambria Math" panose="02040503050406030204" pitchFamily="18" charset="0"/>
                <a:ea typeface="Cambria Math" panose="02040503050406030204" pitchFamily="18" charset="0"/>
              </a:rPr>
              <a:t>Only 1 order of number 10165 is delayed by 56 days because customer's credit limit had been exceeded. Order shipped when payment is received</a:t>
            </a:r>
          </a:p>
          <a:p>
            <a:r>
              <a:rPr lang="en-IN" sz="2100" cap="none" dirty="0">
                <a:latin typeface="Cambria Math" panose="02040503050406030204" pitchFamily="18" charset="0"/>
                <a:ea typeface="Cambria Math" panose="02040503050406030204" pitchFamily="18" charset="0"/>
              </a:rPr>
              <a:t>The product 1952 alpine Renault 1300 of classic cars has made profit of revenue 5554.56 from the order number 10312; while 1939 Chevrolet deluxe coupe of vintage cars made lowest of 79.60</a:t>
            </a:r>
          </a:p>
          <a:p>
            <a:endParaRPr lang="en-IN" sz="2100" cap="none" dirty="0">
              <a:latin typeface="Cambria Math" panose="02040503050406030204" pitchFamily="18" charset="0"/>
              <a:ea typeface="Cambria Math" panose="02040503050406030204" pitchFamily="18" charset="0"/>
            </a:endParaRPr>
          </a:p>
          <a:p>
            <a:endParaRPr lang="en-IN" sz="2000" dirty="0"/>
          </a:p>
          <a:p>
            <a:endParaRPr lang="en-IN" dirty="0"/>
          </a:p>
        </p:txBody>
      </p:sp>
    </p:spTree>
    <p:extLst>
      <p:ext uri="{BB962C8B-B14F-4D97-AF65-F5344CB8AC3E}">
        <p14:creationId xmlns:p14="http://schemas.microsoft.com/office/powerpoint/2010/main" val="42984355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8FEACB-F30B-4D04-BC34-468E8608CAC8}"/>
              </a:ext>
            </a:extLst>
          </p:cNvPr>
          <p:cNvSpPr>
            <a:spLocks noGrp="1"/>
          </p:cNvSpPr>
          <p:nvPr>
            <p:ph type="title"/>
          </p:nvPr>
        </p:nvSpPr>
        <p:spPr>
          <a:xfrm>
            <a:off x="540027" y="176420"/>
            <a:ext cx="10396882" cy="797615"/>
          </a:xfrm>
        </p:spPr>
        <p:txBody>
          <a:bodyPr>
            <a:normAutofit fontScale="90000"/>
          </a:bodyPr>
          <a:lstStyle/>
          <a:p>
            <a:r>
              <a:rPr lang="en-IN" cap="none" dirty="0">
                <a:solidFill>
                  <a:schemeClr val="tx1">
                    <a:lumMod val="85000"/>
                    <a:lumOff val="15000"/>
                  </a:schemeClr>
                </a:solidFill>
                <a:latin typeface="Cambria Math" panose="02040503050406030204" pitchFamily="18" charset="0"/>
                <a:ea typeface="Cambria Math" panose="02040503050406030204" pitchFamily="18" charset="0"/>
              </a:rPr>
              <a:t>Final Summary:</a:t>
            </a:r>
          </a:p>
        </p:txBody>
      </p:sp>
      <p:sp>
        <p:nvSpPr>
          <p:cNvPr id="3" name="Content Placeholder 2">
            <a:extLst>
              <a:ext uri="{FF2B5EF4-FFF2-40B4-BE49-F238E27FC236}">
                <a16:creationId xmlns:a16="http://schemas.microsoft.com/office/drawing/2014/main" id="{6740A428-E4EB-41EC-991F-1C648736F771}"/>
              </a:ext>
            </a:extLst>
          </p:cNvPr>
          <p:cNvSpPr>
            <a:spLocks noGrp="1"/>
          </p:cNvSpPr>
          <p:nvPr>
            <p:ph sz="quarter" idx="13"/>
          </p:nvPr>
        </p:nvSpPr>
        <p:spPr>
          <a:xfrm>
            <a:off x="540027" y="914400"/>
            <a:ext cx="10750826" cy="4784863"/>
          </a:xfrm>
        </p:spPr>
        <p:txBody>
          <a:bodyPr>
            <a:normAutofit lnSpcReduction="10000"/>
          </a:bodyPr>
          <a:lstStyle/>
          <a:p>
            <a:pPr>
              <a:buClr>
                <a:schemeClr val="accent5">
                  <a:lumMod val="50000"/>
                </a:schemeClr>
              </a:buClr>
              <a:buFont typeface="Wingdings" panose="05000000000000000000" pitchFamily="2" charset="2"/>
              <a:buChar char="§"/>
            </a:pPr>
            <a:r>
              <a:rPr lang="en-IN" sz="1800" b="1" cap="none" dirty="0">
                <a:latin typeface="Cambria Math" panose="02040503050406030204" pitchFamily="18" charset="0"/>
                <a:ea typeface="Cambria Math" panose="02040503050406030204" pitchFamily="18" charset="0"/>
              </a:rPr>
              <a:t>Customer Management</a:t>
            </a:r>
            <a:r>
              <a:rPr lang="en-IN" sz="1800" cap="none" dirty="0">
                <a:latin typeface="Cambria Math" panose="02040503050406030204" pitchFamily="18" charset="0"/>
                <a:ea typeface="Cambria Math" panose="02040503050406030204" pitchFamily="18" charset="0"/>
              </a:rPr>
              <a:t>: 24 out of 122 customers haven’t placed any orders and 22 out of them aren’t assigned any sales representative; There are no pending orders but 23 out of 326 orders should be looked</a:t>
            </a:r>
          </a:p>
          <a:p>
            <a:pPr>
              <a:buClr>
                <a:schemeClr val="accent5">
                  <a:lumMod val="50000"/>
                </a:schemeClr>
              </a:buClr>
              <a:buFont typeface="Wingdings" panose="05000000000000000000" pitchFamily="2" charset="2"/>
              <a:buChar char="§"/>
            </a:pPr>
            <a:r>
              <a:rPr lang="en-IN" sz="1800" b="1" cap="none" dirty="0">
                <a:latin typeface="Cambria Math" panose="02040503050406030204" pitchFamily="18" charset="0"/>
                <a:ea typeface="Cambria Math" panose="02040503050406030204" pitchFamily="18" charset="0"/>
              </a:rPr>
              <a:t>Customer credit management</a:t>
            </a:r>
            <a:r>
              <a:rPr lang="en-IN" sz="1800" cap="none" dirty="0">
                <a:latin typeface="Cambria Math" panose="02040503050406030204" pitchFamily="18" charset="0"/>
                <a:ea typeface="Cambria Math" panose="02040503050406030204" pitchFamily="18" charset="0"/>
              </a:rPr>
              <a:t>: All customers have made sales exceeding their credit limit</a:t>
            </a:r>
          </a:p>
          <a:p>
            <a:pPr>
              <a:buClr>
                <a:schemeClr val="accent5">
                  <a:lumMod val="50000"/>
                </a:schemeClr>
              </a:buClr>
              <a:buFont typeface="Wingdings" panose="05000000000000000000" pitchFamily="2" charset="2"/>
              <a:buChar char="§"/>
            </a:pPr>
            <a:r>
              <a:rPr lang="en-IN" sz="1800" b="1" cap="none" dirty="0">
                <a:latin typeface="Cambria Math" panose="02040503050406030204" pitchFamily="18" charset="0"/>
                <a:ea typeface="Cambria Math" panose="02040503050406030204" pitchFamily="18" charset="0"/>
              </a:rPr>
              <a:t>Employee Management</a:t>
            </a:r>
            <a:r>
              <a:rPr lang="en-IN" sz="1800" cap="none" dirty="0">
                <a:latin typeface="Cambria Math" panose="02040503050406030204" pitchFamily="18" charset="0"/>
                <a:ea typeface="Cambria Math" panose="02040503050406030204" pitchFamily="18" charset="0"/>
              </a:rPr>
              <a:t>: </a:t>
            </a:r>
            <a:fld id="{FE1D8BC1-AC4E-4BA4-934D-523B173003DF}" type="CELLREF">
              <a:rPr lang="en-US" sz="1800" cap="none" smtClean="0">
                <a:latin typeface="Cambria Math" panose="02040503050406030204" pitchFamily="18" charset="0"/>
                <a:ea typeface="Cambria Math" panose="02040503050406030204" pitchFamily="18" charset="0"/>
              </a:rPr>
              <a:pPr/>
              <a:t>Gerard hernandez</a:t>
            </a:fld>
            <a:r>
              <a:rPr lang="en-US" sz="1800" cap="none" dirty="0">
                <a:latin typeface="Cambria Math" panose="02040503050406030204" pitchFamily="18" charset="0"/>
                <a:ea typeface="Cambria Math" panose="02040503050406030204" pitchFamily="18" charset="0"/>
              </a:rPr>
              <a:t> from Paris office has made the highest sales who handles 7 customers; followed by Leslie Jennings from CA, USA office has made 2</a:t>
            </a:r>
            <a:r>
              <a:rPr lang="en-US" sz="1800" cap="none" baseline="30000" dirty="0">
                <a:latin typeface="Cambria Math" panose="02040503050406030204" pitchFamily="18" charset="0"/>
                <a:ea typeface="Cambria Math" panose="02040503050406030204" pitchFamily="18" charset="0"/>
              </a:rPr>
              <a:t>nd</a:t>
            </a:r>
            <a:r>
              <a:rPr lang="en-US" sz="1800" cap="none" dirty="0">
                <a:latin typeface="Cambria Math" panose="02040503050406030204" pitchFamily="18" charset="0"/>
                <a:ea typeface="Cambria Math" panose="02040503050406030204" pitchFamily="18" charset="0"/>
              </a:rPr>
              <a:t> highest sales; Paris office makes pretty good sale; Reward well performing </a:t>
            </a:r>
            <a:r>
              <a:rPr lang="en-US" sz="1800" cap="none">
                <a:latin typeface="Cambria Math" panose="02040503050406030204" pitchFamily="18" charset="0"/>
                <a:ea typeface="Cambria Math" panose="02040503050406030204" pitchFamily="18" charset="0"/>
              </a:rPr>
              <a:t>sales person</a:t>
            </a:r>
            <a:endParaRPr lang="en-IN" sz="1800" cap="none" dirty="0">
              <a:latin typeface="Cambria Math" panose="02040503050406030204" pitchFamily="18" charset="0"/>
              <a:ea typeface="Cambria Math" panose="02040503050406030204" pitchFamily="18" charset="0"/>
            </a:endParaRPr>
          </a:p>
          <a:p>
            <a:pPr>
              <a:buClr>
                <a:schemeClr val="accent5">
                  <a:lumMod val="50000"/>
                </a:schemeClr>
              </a:buClr>
              <a:buFont typeface="Wingdings" panose="05000000000000000000" pitchFamily="2" charset="2"/>
              <a:buChar char="§"/>
            </a:pPr>
            <a:r>
              <a:rPr lang="en-IN" sz="1800" b="1" cap="none" dirty="0">
                <a:latin typeface="Cambria Math" panose="02040503050406030204" pitchFamily="18" charset="0"/>
                <a:ea typeface="Cambria Math" panose="02040503050406030204" pitchFamily="18" charset="0"/>
              </a:rPr>
              <a:t>Product Strategy</a:t>
            </a:r>
            <a:r>
              <a:rPr lang="en-IN" sz="1800" cap="none" dirty="0">
                <a:latin typeface="Cambria Math" panose="02040503050406030204" pitchFamily="18" charset="0"/>
                <a:ea typeface="Cambria Math" panose="02040503050406030204" pitchFamily="18" charset="0"/>
              </a:rPr>
              <a:t>: 1985 Toyota supra of classic cars is the only product that hasn't been ordered, a stock of 7733 remains for it;</a:t>
            </a:r>
          </a:p>
          <a:p>
            <a:pPr marL="0" indent="0">
              <a:buClr>
                <a:schemeClr val="accent5">
                  <a:lumMod val="50000"/>
                </a:schemeClr>
              </a:buClr>
              <a:buNone/>
            </a:pPr>
            <a:r>
              <a:rPr lang="en-IN" sz="1800" b="0" i="0" u="none" strike="noStrike" cap="none" dirty="0">
                <a:solidFill>
                  <a:srgbClr val="000000"/>
                </a:solidFill>
                <a:effectLst/>
                <a:latin typeface="Cambria Math" panose="02040503050406030204" pitchFamily="18" charset="0"/>
                <a:ea typeface="Cambria Math" panose="02040503050406030204" pitchFamily="18" charset="0"/>
              </a:rPr>
              <a:t>     1968 ford mustang which brings good turn over, has stock of only </a:t>
            </a:r>
            <a:r>
              <a:rPr lang="en-IN" sz="1800" cap="none" dirty="0">
                <a:latin typeface="Cambria Math" panose="02040503050406030204" pitchFamily="18" charset="0"/>
                <a:ea typeface="Cambria Math" panose="02040503050406030204" pitchFamily="18" charset="0"/>
              </a:rPr>
              <a:t> 1836 while 933 of them has been ordered and </a:t>
            </a:r>
            <a:r>
              <a:rPr lang="en-IN" sz="1800" b="0" i="0" u="none" strike="noStrike" cap="none" dirty="0">
                <a:solidFill>
                  <a:srgbClr val="000000"/>
                </a:solidFill>
                <a:effectLst/>
                <a:latin typeface="Calibri" panose="020F0502020204030204" pitchFamily="34" charset="0"/>
              </a:rPr>
              <a:t>1960 BSA gold star DBD34</a:t>
            </a:r>
            <a:r>
              <a:rPr lang="en-IN" sz="1800" cap="none" dirty="0"/>
              <a:t>  </a:t>
            </a:r>
            <a:r>
              <a:rPr lang="en-IN" sz="1800" cap="none" dirty="0">
                <a:latin typeface="Cambria Math" panose="02040503050406030204" pitchFamily="18" charset="0"/>
                <a:ea typeface="Cambria Math" panose="02040503050406030204" pitchFamily="18" charset="0"/>
              </a:rPr>
              <a:t>has only stock of 420 while 1015 products are ordered; All the other 105 products have enough quantity in stock 0f above 90% available;</a:t>
            </a:r>
          </a:p>
          <a:p>
            <a:pPr>
              <a:buClr>
                <a:schemeClr val="accent5">
                  <a:lumMod val="50000"/>
                </a:schemeClr>
              </a:buClr>
              <a:buFont typeface="Wingdings" panose="05000000000000000000" pitchFamily="2" charset="2"/>
              <a:buChar char="§"/>
            </a:pPr>
            <a:r>
              <a:rPr lang="en-IN" sz="1800" b="1" cap="none" dirty="0">
                <a:latin typeface="Cambria Math" panose="02040503050406030204" pitchFamily="18" charset="0"/>
                <a:ea typeface="Cambria Math" panose="02040503050406030204" pitchFamily="18" charset="0"/>
              </a:rPr>
              <a:t>Order processing</a:t>
            </a:r>
            <a:r>
              <a:rPr lang="en-IN" sz="1800" cap="none" dirty="0">
                <a:latin typeface="Cambria Math" panose="02040503050406030204" pitchFamily="18" charset="0"/>
                <a:ea typeface="Cambria Math" panose="02040503050406030204" pitchFamily="18" charset="0"/>
              </a:rPr>
              <a:t>: So far, only 1 product has been shipped late. Not much care needed, should continue the same phase as so far </a:t>
            </a:r>
          </a:p>
        </p:txBody>
      </p:sp>
    </p:spTree>
    <p:extLst>
      <p:ext uri="{BB962C8B-B14F-4D97-AF65-F5344CB8AC3E}">
        <p14:creationId xmlns:p14="http://schemas.microsoft.com/office/powerpoint/2010/main" val="11886838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9CF6A9-CC41-46EE-8371-F4D2D72A2AF9}"/>
              </a:ext>
            </a:extLst>
          </p:cNvPr>
          <p:cNvSpPr>
            <a:spLocks noGrp="1"/>
          </p:cNvSpPr>
          <p:nvPr>
            <p:ph type="title"/>
          </p:nvPr>
        </p:nvSpPr>
        <p:spPr>
          <a:xfrm>
            <a:off x="683625" y="420756"/>
            <a:ext cx="10396882" cy="626165"/>
          </a:xfrm>
        </p:spPr>
        <p:txBody>
          <a:bodyPr>
            <a:normAutofit fontScale="90000"/>
          </a:bodyPr>
          <a:lstStyle/>
          <a:p>
            <a:r>
              <a:rPr lang="en-IN" cap="none" dirty="0">
                <a:solidFill>
                  <a:schemeClr val="tx1">
                    <a:lumMod val="85000"/>
                    <a:lumOff val="15000"/>
                  </a:schemeClr>
                </a:solidFill>
                <a:latin typeface="Cambria Math" panose="02040503050406030204" pitchFamily="18" charset="0"/>
                <a:ea typeface="Cambria Math" panose="02040503050406030204" pitchFamily="18" charset="0"/>
              </a:rPr>
              <a:t>Objective</a:t>
            </a:r>
          </a:p>
        </p:txBody>
      </p:sp>
      <p:sp>
        <p:nvSpPr>
          <p:cNvPr id="3" name="Content Placeholder 2">
            <a:extLst>
              <a:ext uri="{FF2B5EF4-FFF2-40B4-BE49-F238E27FC236}">
                <a16:creationId xmlns:a16="http://schemas.microsoft.com/office/drawing/2014/main" id="{ECFE5025-5D49-4A9B-8A4B-7652FB952FE4}"/>
              </a:ext>
            </a:extLst>
          </p:cNvPr>
          <p:cNvSpPr>
            <a:spLocks noGrp="1"/>
          </p:cNvSpPr>
          <p:nvPr>
            <p:ph sz="quarter" idx="13"/>
          </p:nvPr>
        </p:nvSpPr>
        <p:spPr>
          <a:xfrm>
            <a:off x="685800" y="1417983"/>
            <a:ext cx="10394707" cy="4306955"/>
          </a:xfrm>
        </p:spPr>
        <p:txBody>
          <a:bodyPr numCol="2">
            <a:normAutofit/>
          </a:bodyPr>
          <a:lstStyle/>
          <a:p>
            <a:r>
              <a:rPr lang="en-IN" cap="none" dirty="0">
                <a:latin typeface="Cambria Math" panose="02040503050406030204" pitchFamily="18" charset="0"/>
                <a:ea typeface="Cambria Math" panose="02040503050406030204" pitchFamily="18" charset="0"/>
                <a:cs typeface="Times New Roman" panose="02020603050405020304" pitchFamily="18" charset="0"/>
              </a:rPr>
              <a:t>Identify</a:t>
            </a:r>
            <a:r>
              <a:rPr lang="en-IN" cap="none" dirty="0">
                <a:latin typeface="Cambria Math" panose="02040503050406030204" pitchFamily="18" charset="0"/>
                <a:ea typeface="Cambria Math" panose="02040503050406030204" pitchFamily="18" charset="0"/>
              </a:rPr>
              <a:t> </a:t>
            </a:r>
            <a:r>
              <a:rPr lang="en-IN" cap="none" dirty="0">
                <a:latin typeface="Cambria Math" panose="02040503050406030204" pitchFamily="18" charset="0"/>
                <a:ea typeface="Cambria Math" panose="02040503050406030204" pitchFamily="18" charset="0"/>
                <a:cs typeface="Times New Roman" panose="02020603050405020304" pitchFamily="18" charset="0"/>
              </a:rPr>
              <a:t>the most valuable customers</a:t>
            </a:r>
          </a:p>
          <a:p>
            <a:r>
              <a:rPr lang="en-IN" cap="none" dirty="0">
                <a:latin typeface="Cambria Math" panose="02040503050406030204" pitchFamily="18" charset="0"/>
                <a:ea typeface="Cambria Math" panose="02040503050406030204" pitchFamily="18" charset="0"/>
                <a:cs typeface="Times New Roman" panose="02020603050405020304" pitchFamily="18" charset="0"/>
              </a:rPr>
              <a:t>Global presence</a:t>
            </a:r>
          </a:p>
          <a:p>
            <a:r>
              <a:rPr lang="en-IN" cap="none" dirty="0">
                <a:latin typeface="Cambria Math" panose="02040503050406030204" pitchFamily="18" charset="0"/>
                <a:ea typeface="Cambria Math" panose="02040503050406030204" pitchFamily="18" charset="0"/>
                <a:cs typeface="Times New Roman" panose="02020603050405020304" pitchFamily="18" charset="0"/>
              </a:rPr>
              <a:t>Identify the most popular models</a:t>
            </a:r>
          </a:p>
          <a:p>
            <a:r>
              <a:rPr lang="en-IN" cap="none" dirty="0">
                <a:latin typeface="Cambria Math" panose="02040503050406030204" pitchFamily="18" charset="0"/>
                <a:ea typeface="Cambria Math" panose="02040503050406030204" pitchFamily="18" charset="0"/>
                <a:cs typeface="Times New Roman" panose="02020603050405020304" pitchFamily="18" charset="0"/>
              </a:rPr>
              <a:t>Analyse sales performance</a:t>
            </a:r>
          </a:p>
          <a:p>
            <a:r>
              <a:rPr lang="en-IN" cap="none" dirty="0">
                <a:latin typeface="Cambria Math" panose="02040503050406030204" pitchFamily="18" charset="0"/>
                <a:ea typeface="Cambria Math" panose="02040503050406030204" pitchFamily="18" charset="0"/>
                <a:cs typeface="Times New Roman" panose="02020603050405020304" pitchFamily="18" charset="0"/>
              </a:rPr>
              <a:t>Profitable offices</a:t>
            </a:r>
          </a:p>
          <a:p>
            <a:r>
              <a:rPr lang="en-IN" cap="none" dirty="0">
                <a:latin typeface="Cambria Math" panose="02040503050406030204" pitchFamily="18" charset="0"/>
                <a:ea typeface="Cambria Math" panose="02040503050406030204" pitchFamily="18" charset="0"/>
                <a:cs typeface="Times New Roman" panose="02020603050405020304" pitchFamily="18" charset="0"/>
              </a:rPr>
              <a:t>Identify top performing employees</a:t>
            </a:r>
          </a:p>
          <a:p>
            <a:r>
              <a:rPr lang="en-IN" cap="none" dirty="0">
                <a:latin typeface="Cambria Math" panose="02040503050406030204" pitchFamily="18" charset="0"/>
                <a:ea typeface="Cambria Math" panose="02040503050406030204" pitchFamily="18" charset="0"/>
                <a:cs typeface="Times New Roman" panose="02020603050405020304" pitchFamily="18" charset="0"/>
              </a:rPr>
              <a:t>Order fulfilment</a:t>
            </a:r>
          </a:p>
          <a:p>
            <a:r>
              <a:rPr lang="en-IN" cap="none" dirty="0">
                <a:latin typeface="Cambria Math" panose="02040503050406030204" pitchFamily="18" charset="0"/>
                <a:ea typeface="Cambria Math" panose="02040503050406030204" pitchFamily="18" charset="0"/>
                <a:cs typeface="Times New Roman" panose="02020603050405020304" pitchFamily="18" charset="0"/>
              </a:rPr>
              <a:t>Customer employee relationship</a:t>
            </a:r>
          </a:p>
          <a:p>
            <a:r>
              <a:rPr lang="en-IN" cap="none" dirty="0">
                <a:latin typeface="Cambria Math" panose="02040503050406030204" pitchFamily="18" charset="0"/>
                <a:ea typeface="Cambria Math" panose="02040503050406030204" pitchFamily="18" charset="0"/>
                <a:cs typeface="Times New Roman" panose="02020603050405020304" pitchFamily="18" charset="0"/>
              </a:rPr>
              <a:t>Product preferences</a:t>
            </a:r>
          </a:p>
          <a:p>
            <a:r>
              <a:rPr lang="en-IN" cap="none" dirty="0">
                <a:latin typeface="Cambria Math" panose="02040503050406030204" pitchFamily="18" charset="0"/>
                <a:ea typeface="Cambria Math" panose="02040503050406030204" pitchFamily="18" charset="0"/>
                <a:cs typeface="Times New Roman" panose="02020603050405020304" pitchFamily="18" charset="0"/>
              </a:rPr>
              <a:t>Profitable products</a:t>
            </a:r>
          </a:p>
          <a:p>
            <a:r>
              <a:rPr lang="en-IN" cap="none" dirty="0">
                <a:latin typeface="Cambria Math" panose="02040503050406030204" pitchFamily="18" charset="0"/>
                <a:ea typeface="Cambria Math" panose="02040503050406030204" pitchFamily="18" charset="0"/>
                <a:cs typeface="Times New Roman" panose="02020603050405020304" pitchFamily="18" charset="0"/>
              </a:rPr>
              <a:t>Stock availability of products</a:t>
            </a:r>
          </a:p>
          <a:p>
            <a:pPr marL="0" indent="0">
              <a:buNone/>
            </a:pPr>
            <a:endParaRPr lang="en-IN" cap="none" dirty="0"/>
          </a:p>
        </p:txBody>
      </p:sp>
    </p:spTree>
    <p:extLst>
      <p:ext uri="{BB962C8B-B14F-4D97-AF65-F5344CB8AC3E}">
        <p14:creationId xmlns:p14="http://schemas.microsoft.com/office/powerpoint/2010/main" val="397510217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695B1B-6E77-49CD-AE26-EDD5CFA32F0B}"/>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28C3D03A-2DBA-491B-8B41-601DBEB941DA}"/>
              </a:ext>
            </a:extLst>
          </p:cNvPr>
          <p:cNvPicPr>
            <a:picLocks noGrp="1" noChangeAspect="1"/>
          </p:cNvPicPr>
          <p:nvPr>
            <p:ph sz="quarter" idx="13"/>
          </p:nvPr>
        </p:nvPicPr>
        <p:blipFill rotWithShape="1">
          <a:blip r:embed="rId2">
            <a:extLst>
              <a:ext uri="{28A0092B-C50C-407E-A947-70E740481C1C}">
                <a14:useLocalDpi xmlns:a14="http://schemas.microsoft.com/office/drawing/2010/main" val="0"/>
              </a:ext>
            </a:extLst>
          </a:blip>
          <a:srcRect l="1412" t="15499" r="47964" b="16215"/>
          <a:stretch/>
        </p:blipFill>
        <p:spPr>
          <a:xfrm>
            <a:off x="175590" y="92765"/>
            <a:ext cx="11707267" cy="6281531"/>
          </a:xfrm>
        </p:spPr>
      </p:pic>
    </p:spTree>
    <p:extLst>
      <p:ext uri="{BB962C8B-B14F-4D97-AF65-F5344CB8AC3E}">
        <p14:creationId xmlns:p14="http://schemas.microsoft.com/office/powerpoint/2010/main" val="404108849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80C75-28E6-473E-AD55-6DD61D6E9DCB}"/>
              </a:ext>
            </a:extLst>
          </p:cNvPr>
          <p:cNvSpPr>
            <a:spLocks noGrp="1"/>
          </p:cNvSpPr>
          <p:nvPr>
            <p:ph type="title"/>
          </p:nvPr>
        </p:nvSpPr>
        <p:spPr/>
        <p:txBody>
          <a:bodyPr/>
          <a:lstStyle/>
          <a:p>
            <a:r>
              <a:rPr lang="en-IN" cap="none" dirty="0">
                <a:solidFill>
                  <a:schemeClr val="accent5">
                    <a:lumMod val="50000"/>
                  </a:schemeClr>
                </a:solidFill>
                <a:latin typeface="Cambria Math" panose="02040503050406030204" pitchFamily="18" charset="0"/>
                <a:ea typeface="Cambria Math" panose="02040503050406030204" pitchFamily="18" charset="0"/>
              </a:rPr>
              <a:t>Conclusion</a:t>
            </a:r>
          </a:p>
        </p:txBody>
      </p:sp>
      <p:sp>
        <p:nvSpPr>
          <p:cNvPr id="3" name="Content Placeholder 2">
            <a:extLst>
              <a:ext uri="{FF2B5EF4-FFF2-40B4-BE49-F238E27FC236}">
                <a16:creationId xmlns:a16="http://schemas.microsoft.com/office/drawing/2014/main" id="{C8788DE5-2B75-482C-8759-AFD7FB5AA76A}"/>
              </a:ext>
            </a:extLst>
          </p:cNvPr>
          <p:cNvSpPr>
            <a:spLocks noGrp="1"/>
          </p:cNvSpPr>
          <p:nvPr>
            <p:ph sz="quarter" idx="13"/>
          </p:nvPr>
        </p:nvSpPr>
        <p:spPr>
          <a:xfrm>
            <a:off x="687976" y="1261782"/>
            <a:ext cx="10394707" cy="3311189"/>
          </a:xfrm>
        </p:spPr>
        <p:txBody>
          <a:bodyPr/>
          <a:lstStyle/>
          <a:p>
            <a:pPr marL="0" indent="0">
              <a:buNone/>
            </a:pPr>
            <a:r>
              <a:rPr lang="en-IN" cap="none" dirty="0">
                <a:latin typeface="Cambria Math" panose="02040503050406030204" pitchFamily="18" charset="0"/>
                <a:ea typeface="Cambria Math" panose="02040503050406030204" pitchFamily="18" charset="0"/>
                <a:cs typeface="Times New Roman" panose="02020603050405020304" pitchFamily="18" charset="0"/>
              </a:rPr>
              <a:t>	Key features were identified that could increase sales operations. Customer behaviour were analysed. operational efficiency and optimize product management were discussed to track lacking areas. Employee performance were looked up to recognise hard working and contributing salespersons. Order status were checked to enhance customer satisfaction. Product popularity and inventory managed that need immediate response, were pulled out for better flow of sales functionality. All such factors were analysed to increase financial efficiency.</a:t>
            </a:r>
            <a:endParaRPr lang="en-IN" dirty="0"/>
          </a:p>
        </p:txBody>
      </p:sp>
    </p:spTree>
    <p:extLst>
      <p:ext uri="{BB962C8B-B14F-4D97-AF65-F5344CB8AC3E}">
        <p14:creationId xmlns:p14="http://schemas.microsoft.com/office/powerpoint/2010/main" val="255310809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accent2">
            <a:lumMod val="60000"/>
            <a:lumOff val="40000"/>
          </a:schemeClr>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98B6825-1BD5-40EB-9B42-B5D852F0D2B6}"/>
              </a:ext>
            </a:extLst>
          </p:cNvPr>
          <p:cNvSpPr/>
          <p:nvPr/>
        </p:nvSpPr>
        <p:spPr>
          <a:xfrm>
            <a:off x="3843131" y="1827648"/>
            <a:ext cx="5738191" cy="1323439"/>
          </a:xfrm>
          <a:prstGeom prst="rect">
            <a:avLst/>
          </a:prstGeom>
          <a:noFill/>
        </p:spPr>
        <p:txBody>
          <a:bodyPr wrap="square" lIns="91440" tIns="45720" rIns="91440" bIns="45720">
            <a:spAutoFit/>
            <a:scene3d>
              <a:camera prst="isometricOffAxis2Left"/>
              <a:lightRig rig="threePt" dir="t"/>
            </a:scene3d>
          </a:bodyPr>
          <a:lstStyle/>
          <a:p>
            <a:pPr algn="ctr"/>
            <a:r>
              <a:rPr lang="en-US" sz="8000" b="1" cap="none" spc="50" dirty="0">
                <a:ln w="0"/>
                <a:solidFill>
                  <a:schemeClr val="accent5">
                    <a:lumMod val="75000"/>
                  </a:schemeClr>
                </a:solidFill>
                <a:effectLst>
                  <a:innerShdw blurRad="63500" dist="50800" dir="13500000">
                    <a:srgbClr val="000000">
                      <a:alpha val="50000"/>
                    </a:srgbClr>
                  </a:innerShdw>
                  <a:reflection blurRad="6350" stA="60000" endA="900" endPos="60000" dist="29997" dir="5400000" sy="-100000" algn="bl" rotWithShape="0"/>
                </a:effectLst>
                <a:latin typeface="Arial Rounded MT Bold" panose="020F0704030504030204" pitchFamily="34" charset="0"/>
              </a:rPr>
              <a:t>Thank you</a:t>
            </a:r>
          </a:p>
        </p:txBody>
      </p:sp>
      <p:sp>
        <p:nvSpPr>
          <p:cNvPr id="2" name="Title 1">
            <a:extLst>
              <a:ext uri="{FF2B5EF4-FFF2-40B4-BE49-F238E27FC236}">
                <a16:creationId xmlns:a16="http://schemas.microsoft.com/office/drawing/2014/main" id="{084301BA-DBB4-447F-9864-AC28A8ED4905}"/>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7F5A9DBD-F635-42DA-A92F-2EBFC5B56CD2}"/>
              </a:ext>
            </a:extLst>
          </p:cNvPr>
          <p:cNvSpPr>
            <a:spLocks noGrp="1"/>
          </p:cNvSpPr>
          <p:nvPr>
            <p:ph sz="quarter" idx="13"/>
          </p:nvPr>
        </p:nvSpPr>
        <p:spPr/>
        <p:txBody>
          <a:bodyPr/>
          <a:lstStyle/>
          <a:p>
            <a:endParaRPr lang="en-IN" dirty="0"/>
          </a:p>
        </p:txBody>
      </p:sp>
      <p:sp>
        <p:nvSpPr>
          <p:cNvPr id="5" name="Star: 5 Points 4">
            <a:extLst>
              <a:ext uri="{FF2B5EF4-FFF2-40B4-BE49-F238E27FC236}">
                <a16:creationId xmlns:a16="http://schemas.microsoft.com/office/drawing/2014/main" id="{72F80D60-D136-4DAC-9558-F42354D065EC}"/>
              </a:ext>
            </a:extLst>
          </p:cNvPr>
          <p:cNvSpPr/>
          <p:nvPr/>
        </p:nvSpPr>
        <p:spPr>
          <a:xfrm rot="210276">
            <a:off x="45201" y="4831590"/>
            <a:ext cx="1908313" cy="1537251"/>
          </a:xfrm>
          <a:prstGeom prst="star5">
            <a:avLst/>
          </a:prstGeom>
          <a:solidFill>
            <a:srgbClr val="FFC000"/>
          </a:solidFill>
          <a:ln>
            <a:solidFill>
              <a:srgbClr val="C00000"/>
            </a:solid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5882044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51F070-9AB0-478F-99EA-8E6694F133FA}"/>
              </a:ext>
            </a:extLst>
          </p:cNvPr>
          <p:cNvSpPr>
            <a:spLocks noGrp="1"/>
          </p:cNvSpPr>
          <p:nvPr>
            <p:ph type="title"/>
          </p:nvPr>
        </p:nvSpPr>
        <p:spPr>
          <a:xfrm>
            <a:off x="683867" y="314739"/>
            <a:ext cx="10396882" cy="1063487"/>
          </a:xfrm>
        </p:spPr>
        <p:txBody>
          <a:bodyPr>
            <a:normAutofit/>
          </a:bodyPr>
          <a:lstStyle/>
          <a:p>
            <a:r>
              <a:rPr lang="en-IN" sz="4800" cap="none" dirty="0">
                <a:solidFill>
                  <a:schemeClr val="accent5">
                    <a:lumMod val="50000"/>
                  </a:schemeClr>
                </a:solidFill>
                <a:latin typeface="Cambria Math" panose="02040503050406030204" pitchFamily="18" charset="0"/>
                <a:ea typeface="Cambria Math" panose="02040503050406030204" pitchFamily="18" charset="0"/>
              </a:rPr>
              <a:t>Customer analysis</a:t>
            </a:r>
          </a:p>
        </p:txBody>
      </p:sp>
      <p:graphicFrame>
        <p:nvGraphicFramePr>
          <p:cNvPr id="6" name="Content Placeholder 5">
            <a:extLst>
              <a:ext uri="{FF2B5EF4-FFF2-40B4-BE49-F238E27FC236}">
                <a16:creationId xmlns:a16="http://schemas.microsoft.com/office/drawing/2014/main" id="{726884B8-31B6-4009-9E51-84F8B30B74FC}"/>
              </a:ext>
            </a:extLst>
          </p:cNvPr>
          <p:cNvGraphicFramePr>
            <a:graphicFrameLocks noGrp="1"/>
          </p:cNvGraphicFramePr>
          <p:nvPr>
            <p:ph sz="quarter" idx="13"/>
            <p:extLst>
              <p:ext uri="{D42A27DB-BD31-4B8C-83A1-F6EECF244321}">
                <p14:modId xmlns:p14="http://schemas.microsoft.com/office/powerpoint/2010/main" val="1216394111"/>
              </p:ext>
            </p:extLst>
          </p:nvPr>
        </p:nvGraphicFramePr>
        <p:xfrm>
          <a:off x="795959" y="1848128"/>
          <a:ext cx="5086349" cy="3695472"/>
        </p:xfrm>
        <a:graphic>
          <a:graphicData uri="http://schemas.openxmlformats.org/drawingml/2006/table">
            <a:tbl>
              <a:tblPr>
                <a:tableStyleId>{3C2FFA5D-87B4-456A-9821-1D502468CF0F}</a:tableStyleId>
              </a:tblPr>
              <a:tblGrid>
                <a:gridCol w="3021378">
                  <a:extLst>
                    <a:ext uri="{9D8B030D-6E8A-4147-A177-3AD203B41FA5}">
                      <a16:colId xmlns:a16="http://schemas.microsoft.com/office/drawing/2014/main" val="2446614275"/>
                    </a:ext>
                  </a:extLst>
                </a:gridCol>
                <a:gridCol w="2064971">
                  <a:extLst>
                    <a:ext uri="{9D8B030D-6E8A-4147-A177-3AD203B41FA5}">
                      <a16:colId xmlns:a16="http://schemas.microsoft.com/office/drawing/2014/main" val="562150540"/>
                    </a:ext>
                  </a:extLst>
                </a:gridCol>
              </a:tblGrid>
              <a:tr h="335952">
                <a:tc>
                  <a:txBody>
                    <a:bodyPr/>
                    <a:lstStyle/>
                    <a:p>
                      <a:pPr algn="ctr" fontAlgn="b"/>
                      <a:r>
                        <a:rPr lang="en-IN" sz="2000" b="1" u="none" strike="noStrike" dirty="0">
                          <a:solidFill>
                            <a:schemeClr val="bg2">
                              <a:lumMod val="10000"/>
                            </a:schemeClr>
                          </a:solidFill>
                          <a:effectLst/>
                          <a:latin typeface="Times New Roman" panose="02020603050405020304" pitchFamily="18" charset="0"/>
                          <a:cs typeface="Times New Roman" panose="02020603050405020304" pitchFamily="18" charset="0"/>
                        </a:rPr>
                        <a:t>Customer Name</a:t>
                      </a:r>
                      <a:endParaRPr lang="en-IN" sz="2000" b="1" i="0" u="none" strike="noStrike" dirty="0">
                        <a:solidFill>
                          <a:schemeClr val="bg2">
                            <a:lumMod val="10000"/>
                          </a:schemeClr>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r>
                        <a:rPr lang="en-IN" sz="2000" b="1" u="none" strike="noStrike" dirty="0">
                          <a:solidFill>
                            <a:schemeClr val="bg2">
                              <a:lumMod val="10000"/>
                            </a:schemeClr>
                          </a:solidFill>
                          <a:effectLst/>
                          <a:latin typeface="Times New Roman" panose="02020603050405020304" pitchFamily="18" charset="0"/>
                          <a:cs typeface="Times New Roman" panose="02020603050405020304" pitchFamily="18" charset="0"/>
                        </a:rPr>
                        <a:t>Total Sales</a:t>
                      </a:r>
                      <a:endParaRPr lang="en-IN" sz="2000" b="1" i="0" u="none" strike="noStrike" dirty="0">
                        <a:solidFill>
                          <a:schemeClr val="bg2">
                            <a:lumMod val="10000"/>
                          </a:schemeClr>
                        </a:solidFill>
                        <a:effectLst/>
                        <a:latin typeface="Times New Roman" panose="02020603050405020304" pitchFamily="18" charset="0"/>
                        <a:cs typeface="Times New Roman" panose="02020603050405020304" pitchFamily="18" charset="0"/>
                      </a:endParaRPr>
                    </a:p>
                  </a:txBody>
                  <a:tcPr marL="9525" marR="9525" marT="9525" marB="0" anchor="b"/>
                </a:tc>
                <a:extLst>
                  <a:ext uri="{0D108BD9-81ED-4DB2-BD59-A6C34878D82A}">
                    <a16:rowId xmlns:a16="http://schemas.microsoft.com/office/drawing/2014/main" val="2865146129"/>
                  </a:ext>
                </a:extLst>
              </a:tr>
              <a:tr h="335952">
                <a:tc>
                  <a:txBody>
                    <a:bodyPr/>
                    <a:lstStyle/>
                    <a:p>
                      <a:pPr algn="ctr" fontAlgn="b"/>
                      <a:r>
                        <a:rPr lang="en-IN" sz="1800" u="none" strike="noStrike" dirty="0">
                          <a:effectLst/>
                          <a:latin typeface="Times New Roman" panose="02020603050405020304" pitchFamily="18" charset="0"/>
                          <a:cs typeface="Times New Roman" panose="02020603050405020304" pitchFamily="18" charset="0"/>
                        </a:rPr>
                        <a:t>Euro+ Shopping Channel</a:t>
                      </a:r>
                      <a:endParaRPr lang="en-IN" sz="18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solidFill>
                      <a:schemeClr val="accent5">
                        <a:lumMod val="75000"/>
                      </a:schemeClr>
                    </a:solidFill>
                  </a:tcPr>
                </a:tc>
                <a:tc>
                  <a:txBody>
                    <a:bodyPr/>
                    <a:lstStyle/>
                    <a:p>
                      <a:pPr algn="ctr" fontAlgn="b"/>
                      <a:r>
                        <a:rPr lang="en-IN" sz="1800" u="none" strike="noStrike" dirty="0">
                          <a:effectLst/>
                          <a:latin typeface="Times New Roman" panose="02020603050405020304" pitchFamily="18" charset="0"/>
                          <a:cs typeface="Times New Roman" panose="02020603050405020304" pitchFamily="18" charset="0"/>
                        </a:rPr>
                        <a:t>820689.54</a:t>
                      </a:r>
                      <a:endParaRPr lang="en-IN" sz="18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solidFill>
                      <a:schemeClr val="accent5">
                        <a:lumMod val="75000"/>
                      </a:schemeClr>
                    </a:solidFill>
                  </a:tcPr>
                </a:tc>
                <a:extLst>
                  <a:ext uri="{0D108BD9-81ED-4DB2-BD59-A6C34878D82A}">
                    <a16:rowId xmlns:a16="http://schemas.microsoft.com/office/drawing/2014/main" val="2438916579"/>
                  </a:ext>
                </a:extLst>
              </a:tr>
              <a:tr h="335952">
                <a:tc>
                  <a:txBody>
                    <a:bodyPr/>
                    <a:lstStyle/>
                    <a:p>
                      <a:pPr algn="ctr" fontAlgn="b"/>
                      <a:r>
                        <a:rPr lang="en-IN" sz="1800" u="none" strike="noStrike" dirty="0">
                          <a:effectLst/>
                          <a:latin typeface="Times New Roman" panose="02020603050405020304" pitchFamily="18" charset="0"/>
                          <a:cs typeface="Times New Roman" panose="02020603050405020304" pitchFamily="18" charset="0"/>
                        </a:rPr>
                        <a:t>Mini Gifts Distributors Ltd.</a:t>
                      </a:r>
                      <a:endParaRPr lang="en-IN" sz="18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r>
                        <a:rPr lang="en-IN" sz="1800" u="none" strike="noStrike" dirty="0">
                          <a:effectLst/>
                          <a:latin typeface="Times New Roman" panose="02020603050405020304" pitchFamily="18" charset="0"/>
                          <a:cs typeface="Times New Roman" panose="02020603050405020304" pitchFamily="18" charset="0"/>
                        </a:rPr>
                        <a:t>591827.34</a:t>
                      </a:r>
                      <a:endParaRPr lang="en-IN" sz="18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extLst>
                  <a:ext uri="{0D108BD9-81ED-4DB2-BD59-A6C34878D82A}">
                    <a16:rowId xmlns:a16="http://schemas.microsoft.com/office/drawing/2014/main" val="1865411749"/>
                  </a:ext>
                </a:extLst>
              </a:tr>
              <a:tr h="335952">
                <a:tc>
                  <a:txBody>
                    <a:bodyPr/>
                    <a:lstStyle/>
                    <a:p>
                      <a:pPr algn="ctr" fontAlgn="b"/>
                      <a:r>
                        <a:rPr lang="en-IN" sz="1800" u="none" strike="noStrike" dirty="0">
                          <a:effectLst/>
                          <a:latin typeface="Times New Roman" panose="02020603050405020304" pitchFamily="18" charset="0"/>
                          <a:cs typeface="Times New Roman" panose="02020603050405020304" pitchFamily="18" charset="0"/>
                        </a:rPr>
                        <a:t>Australian Collectors, Co.</a:t>
                      </a:r>
                      <a:endParaRPr lang="en-IN" sz="18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r>
                        <a:rPr lang="en-IN" sz="1800" u="none" strike="noStrike" dirty="0">
                          <a:effectLst/>
                          <a:latin typeface="Times New Roman" panose="02020603050405020304" pitchFamily="18" charset="0"/>
                          <a:cs typeface="Times New Roman" panose="02020603050405020304" pitchFamily="18" charset="0"/>
                        </a:rPr>
                        <a:t>180585.07</a:t>
                      </a:r>
                      <a:endParaRPr lang="en-IN" sz="18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extLst>
                  <a:ext uri="{0D108BD9-81ED-4DB2-BD59-A6C34878D82A}">
                    <a16:rowId xmlns:a16="http://schemas.microsoft.com/office/drawing/2014/main" val="1138155869"/>
                  </a:ext>
                </a:extLst>
              </a:tr>
              <a:tr h="335952">
                <a:tc>
                  <a:txBody>
                    <a:bodyPr/>
                    <a:lstStyle/>
                    <a:p>
                      <a:pPr algn="ctr" fontAlgn="b"/>
                      <a:r>
                        <a:rPr lang="en-IN" sz="1800" u="none" strike="noStrike" dirty="0">
                          <a:effectLst/>
                          <a:latin typeface="Times New Roman" panose="02020603050405020304" pitchFamily="18" charset="0"/>
                          <a:cs typeface="Times New Roman" panose="02020603050405020304" pitchFamily="18" charset="0"/>
                        </a:rPr>
                        <a:t>Muscle Machine Inc</a:t>
                      </a:r>
                      <a:endParaRPr lang="en-IN" sz="18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solidFill>
                      <a:schemeClr val="accent5">
                        <a:lumMod val="60000"/>
                        <a:lumOff val="40000"/>
                      </a:schemeClr>
                    </a:solidFill>
                  </a:tcPr>
                </a:tc>
                <a:tc>
                  <a:txBody>
                    <a:bodyPr/>
                    <a:lstStyle/>
                    <a:p>
                      <a:pPr algn="ctr" fontAlgn="b"/>
                      <a:r>
                        <a:rPr lang="en-IN" sz="1800" u="none" strike="noStrike" dirty="0">
                          <a:effectLst/>
                          <a:latin typeface="Times New Roman" panose="02020603050405020304" pitchFamily="18" charset="0"/>
                          <a:cs typeface="Times New Roman" panose="02020603050405020304" pitchFamily="18" charset="0"/>
                        </a:rPr>
                        <a:t>177913.95</a:t>
                      </a:r>
                      <a:endParaRPr lang="en-IN" sz="18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solidFill>
                      <a:schemeClr val="accent5">
                        <a:lumMod val="60000"/>
                        <a:lumOff val="40000"/>
                      </a:schemeClr>
                    </a:solidFill>
                  </a:tcPr>
                </a:tc>
                <a:extLst>
                  <a:ext uri="{0D108BD9-81ED-4DB2-BD59-A6C34878D82A}">
                    <a16:rowId xmlns:a16="http://schemas.microsoft.com/office/drawing/2014/main" val="2422921587"/>
                  </a:ext>
                </a:extLst>
              </a:tr>
              <a:tr h="335952">
                <a:tc>
                  <a:txBody>
                    <a:bodyPr/>
                    <a:lstStyle/>
                    <a:p>
                      <a:pPr algn="ctr" fontAlgn="b"/>
                      <a:r>
                        <a:rPr lang="en-IN" sz="1800" u="none" strike="noStrike" dirty="0">
                          <a:effectLst/>
                          <a:latin typeface="Times New Roman" panose="02020603050405020304" pitchFamily="18" charset="0"/>
                          <a:cs typeface="Times New Roman" panose="02020603050405020304" pitchFamily="18" charset="0"/>
                        </a:rPr>
                        <a:t>La Rochelle Gifts</a:t>
                      </a:r>
                      <a:endParaRPr lang="en-IN" sz="18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r>
                        <a:rPr lang="en-IN" sz="1800" u="none" strike="noStrike" dirty="0">
                          <a:effectLst/>
                          <a:latin typeface="Times New Roman" panose="02020603050405020304" pitchFamily="18" charset="0"/>
                          <a:cs typeface="Times New Roman" panose="02020603050405020304" pitchFamily="18" charset="0"/>
                        </a:rPr>
                        <a:t>158573.12</a:t>
                      </a:r>
                      <a:endParaRPr lang="en-IN" sz="18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extLst>
                  <a:ext uri="{0D108BD9-81ED-4DB2-BD59-A6C34878D82A}">
                    <a16:rowId xmlns:a16="http://schemas.microsoft.com/office/drawing/2014/main" val="1495746041"/>
                  </a:ext>
                </a:extLst>
              </a:tr>
              <a:tr h="335952">
                <a:tc>
                  <a:txBody>
                    <a:bodyPr/>
                    <a:lstStyle/>
                    <a:p>
                      <a:pPr algn="ctr" fontAlgn="b"/>
                      <a:r>
                        <a:rPr lang="en-IN" sz="1800" u="none" strike="noStrike">
                          <a:effectLst/>
                          <a:latin typeface="Times New Roman" panose="02020603050405020304" pitchFamily="18" charset="0"/>
                          <a:cs typeface="Times New Roman" panose="02020603050405020304" pitchFamily="18" charset="0"/>
                        </a:rPr>
                        <a:t>Dragon Souveniers, Ltd.</a:t>
                      </a:r>
                      <a:endParaRPr lang="en-IN" sz="18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r>
                        <a:rPr lang="en-IN" sz="1800" u="none" strike="noStrike" dirty="0">
                          <a:effectLst/>
                          <a:latin typeface="Times New Roman" panose="02020603050405020304" pitchFamily="18" charset="0"/>
                          <a:cs typeface="Times New Roman" panose="02020603050405020304" pitchFamily="18" charset="0"/>
                        </a:rPr>
                        <a:t>156251.03</a:t>
                      </a:r>
                      <a:endParaRPr lang="en-IN" sz="18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extLst>
                  <a:ext uri="{0D108BD9-81ED-4DB2-BD59-A6C34878D82A}">
                    <a16:rowId xmlns:a16="http://schemas.microsoft.com/office/drawing/2014/main" val="644052302"/>
                  </a:ext>
                </a:extLst>
              </a:tr>
              <a:tr h="335952">
                <a:tc>
                  <a:txBody>
                    <a:bodyPr/>
                    <a:lstStyle/>
                    <a:p>
                      <a:pPr algn="ctr" fontAlgn="b"/>
                      <a:r>
                        <a:rPr lang="en-IN" sz="1800" u="none" strike="noStrike" dirty="0">
                          <a:effectLst/>
                          <a:latin typeface="Times New Roman" panose="02020603050405020304" pitchFamily="18" charset="0"/>
                          <a:cs typeface="Times New Roman" panose="02020603050405020304" pitchFamily="18" charset="0"/>
                        </a:rPr>
                        <a:t>Down Under </a:t>
                      </a:r>
                      <a:r>
                        <a:rPr lang="en-IN" sz="1800" u="none" strike="noStrike" dirty="0" err="1">
                          <a:effectLst/>
                          <a:latin typeface="Times New Roman" panose="02020603050405020304" pitchFamily="18" charset="0"/>
                          <a:cs typeface="Times New Roman" panose="02020603050405020304" pitchFamily="18" charset="0"/>
                        </a:rPr>
                        <a:t>Souveniers</a:t>
                      </a:r>
                      <a:r>
                        <a:rPr lang="en-IN" sz="1800" u="none" strike="noStrike" dirty="0">
                          <a:effectLst/>
                          <a:latin typeface="Times New Roman" panose="02020603050405020304" pitchFamily="18" charset="0"/>
                          <a:cs typeface="Times New Roman" panose="02020603050405020304" pitchFamily="18" charset="0"/>
                        </a:rPr>
                        <a:t>, Inc</a:t>
                      </a:r>
                      <a:endParaRPr lang="en-IN" sz="18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r>
                        <a:rPr lang="en-IN" sz="1800" u="none" strike="noStrike" dirty="0">
                          <a:effectLst/>
                          <a:latin typeface="Times New Roman" panose="02020603050405020304" pitchFamily="18" charset="0"/>
                          <a:cs typeface="Times New Roman" panose="02020603050405020304" pitchFamily="18" charset="0"/>
                        </a:rPr>
                        <a:t>154622.08</a:t>
                      </a:r>
                      <a:endParaRPr lang="en-IN" sz="18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extLst>
                  <a:ext uri="{0D108BD9-81ED-4DB2-BD59-A6C34878D82A}">
                    <a16:rowId xmlns:a16="http://schemas.microsoft.com/office/drawing/2014/main" val="2816474323"/>
                  </a:ext>
                </a:extLst>
              </a:tr>
              <a:tr h="335952">
                <a:tc>
                  <a:txBody>
                    <a:bodyPr/>
                    <a:lstStyle/>
                    <a:p>
                      <a:pPr algn="ctr" fontAlgn="b"/>
                      <a:r>
                        <a:rPr lang="en-IN" sz="1800" u="none" strike="noStrike" dirty="0">
                          <a:effectLst/>
                          <a:latin typeface="Times New Roman" panose="02020603050405020304" pitchFamily="18" charset="0"/>
                          <a:cs typeface="Times New Roman" panose="02020603050405020304" pitchFamily="18" charset="0"/>
                        </a:rPr>
                        <a:t>Land of Toys Inc.</a:t>
                      </a:r>
                      <a:endParaRPr lang="en-IN" sz="18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solidFill>
                      <a:schemeClr val="accent5">
                        <a:lumMod val="60000"/>
                        <a:lumOff val="40000"/>
                      </a:schemeClr>
                    </a:solidFill>
                  </a:tcPr>
                </a:tc>
                <a:tc>
                  <a:txBody>
                    <a:bodyPr/>
                    <a:lstStyle/>
                    <a:p>
                      <a:pPr algn="ctr" fontAlgn="b"/>
                      <a:r>
                        <a:rPr lang="en-IN" sz="1800" u="none" strike="noStrike" dirty="0">
                          <a:effectLst/>
                          <a:latin typeface="Times New Roman" panose="02020603050405020304" pitchFamily="18" charset="0"/>
                          <a:cs typeface="Times New Roman" panose="02020603050405020304" pitchFamily="18" charset="0"/>
                        </a:rPr>
                        <a:t>149085.15</a:t>
                      </a:r>
                      <a:endParaRPr lang="en-IN" sz="18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solidFill>
                      <a:schemeClr val="accent5">
                        <a:lumMod val="60000"/>
                        <a:lumOff val="40000"/>
                      </a:schemeClr>
                    </a:solidFill>
                  </a:tcPr>
                </a:tc>
                <a:extLst>
                  <a:ext uri="{0D108BD9-81ED-4DB2-BD59-A6C34878D82A}">
                    <a16:rowId xmlns:a16="http://schemas.microsoft.com/office/drawing/2014/main" val="1398077120"/>
                  </a:ext>
                </a:extLst>
              </a:tr>
              <a:tr h="335952">
                <a:tc>
                  <a:txBody>
                    <a:bodyPr/>
                    <a:lstStyle/>
                    <a:p>
                      <a:pPr algn="ctr" fontAlgn="b"/>
                      <a:r>
                        <a:rPr lang="en-IN" sz="1800" u="none" strike="noStrike" dirty="0">
                          <a:effectLst/>
                          <a:latin typeface="Times New Roman" panose="02020603050405020304" pitchFamily="18" charset="0"/>
                          <a:cs typeface="Times New Roman" panose="02020603050405020304" pitchFamily="18" charset="0"/>
                        </a:rPr>
                        <a:t>AV Stores, Co.</a:t>
                      </a:r>
                      <a:endParaRPr lang="en-IN" sz="18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solidFill>
                      <a:schemeClr val="accent5">
                        <a:lumMod val="60000"/>
                        <a:lumOff val="40000"/>
                      </a:schemeClr>
                    </a:solidFill>
                  </a:tcPr>
                </a:tc>
                <a:tc>
                  <a:txBody>
                    <a:bodyPr/>
                    <a:lstStyle/>
                    <a:p>
                      <a:pPr algn="ctr" fontAlgn="b"/>
                      <a:r>
                        <a:rPr lang="en-IN" sz="1800" u="none" strike="noStrike" dirty="0">
                          <a:effectLst/>
                          <a:latin typeface="Times New Roman" panose="02020603050405020304" pitchFamily="18" charset="0"/>
                          <a:cs typeface="Times New Roman" panose="02020603050405020304" pitchFamily="18" charset="0"/>
                        </a:rPr>
                        <a:t>148410.09</a:t>
                      </a:r>
                      <a:endParaRPr lang="en-IN" sz="18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solidFill>
                      <a:schemeClr val="accent5">
                        <a:lumMod val="60000"/>
                        <a:lumOff val="40000"/>
                      </a:schemeClr>
                    </a:solidFill>
                  </a:tcPr>
                </a:tc>
                <a:extLst>
                  <a:ext uri="{0D108BD9-81ED-4DB2-BD59-A6C34878D82A}">
                    <a16:rowId xmlns:a16="http://schemas.microsoft.com/office/drawing/2014/main" val="1648445593"/>
                  </a:ext>
                </a:extLst>
              </a:tr>
              <a:tr h="335952">
                <a:tc>
                  <a:txBody>
                    <a:bodyPr/>
                    <a:lstStyle/>
                    <a:p>
                      <a:pPr algn="ctr" fontAlgn="b"/>
                      <a:r>
                        <a:rPr lang="en-IN" sz="1800" u="none" strike="noStrike" dirty="0">
                          <a:effectLst/>
                          <a:latin typeface="Times New Roman" panose="02020603050405020304" pitchFamily="18" charset="0"/>
                          <a:cs typeface="Times New Roman" panose="02020603050405020304" pitchFamily="18" charset="0"/>
                        </a:rPr>
                        <a:t>The Sharp Gifts Warehouse</a:t>
                      </a:r>
                      <a:endParaRPr lang="en-IN" sz="18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solidFill>
                      <a:schemeClr val="accent5">
                        <a:lumMod val="60000"/>
                        <a:lumOff val="40000"/>
                      </a:schemeClr>
                    </a:solidFill>
                  </a:tcPr>
                </a:tc>
                <a:tc>
                  <a:txBody>
                    <a:bodyPr/>
                    <a:lstStyle/>
                    <a:p>
                      <a:pPr algn="ctr" fontAlgn="b"/>
                      <a:r>
                        <a:rPr lang="en-IN" sz="1800" u="none" strike="noStrike" dirty="0">
                          <a:effectLst/>
                          <a:latin typeface="Times New Roman" panose="02020603050405020304" pitchFamily="18" charset="0"/>
                          <a:cs typeface="Times New Roman" panose="02020603050405020304" pitchFamily="18" charset="0"/>
                        </a:rPr>
                        <a:t>143536.27</a:t>
                      </a:r>
                      <a:endParaRPr lang="en-IN" sz="18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solidFill>
                      <a:schemeClr val="accent5">
                        <a:lumMod val="60000"/>
                        <a:lumOff val="40000"/>
                      </a:schemeClr>
                    </a:solidFill>
                  </a:tcPr>
                </a:tc>
                <a:extLst>
                  <a:ext uri="{0D108BD9-81ED-4DB2-BD59-A6C34878D82A}">
                    <a16:rowId xmlns:a16="http://schemas.microsoft.com/office/drawing/2014/main" val="3535181017"/>
                  </a:ext>
                </a:extLst>
              </a:tr>
            </a:tbl>
          </a:graphicData>
        </a:graphic>
      </p:graphicFrame>
      <p:graphicFrame>
        <p:nvGraphicFramePr>
          <p:cNvPr id="8" name="Content Placeholder 7">
            <a:extLst>
              <a:ext uri="{FF2B5EF4-FFF2-40B4-BE49-F238E27FC236}">
                <a16:creationId xmlns:a16="http://schemas.microsoft.com/office/drawing/2014/main" id="{E71A8C9A-5654-4E50-9F20-C3D9BF5B28F3}"/>
              </a:ext>
            </a:extLst>
          </p:cNvPr>
          <p:cNvGraphicFramePr>
            <a:graphicFrameLocks noGrp="1"/>
          </p:cNvGraphicFramePr>
          <p:nvPr>
            <p:ph sz="quarter" idx="14"/>
            <p:extLst>
              <p:ext uri="{D42A27DB-BD31-4B8C-83A1-F6EECF244321}">
                <p14:modId xmlns:p14="http://schemas.microsoft.com/office/powerpoint/2010/main" val="4100393025"/>
              </p:ext>
            </p:extLst>
          </p:nvPr>
        </p:nvGraphicFramePr>
        <p:xfrm>
          <a:off x="5994400" y="1848128"/>
          <a:ext cx="5086349" cy="3695472"/>
        </p:xfrm>
        <a:graphic>
          <a:graphicData uri="http://schemas.openxmlformats.org/drawingml/2006/table">
            <a:tbl>
              <a:tblPr>
                <a:tableStyleId>{3C2FFA5D-87B4-456A-9821-1D502468CF0F}</a:tableStyleId>
              </a:tblPr>
              <a:tblGrid>
                <a:gridCol w="3075646">
                  <a:extLst>
                    <a:ext uri="{9D8B030D-6E8A-4147-A177-3AD203B41FA5}">
                      <a16:colId xmlns:a16="http://schemas.microsoft.com/office/drawing/2014/main" val="3174908773"/>
                    </a:ext>
                  </a:extLst>
                </a:gridCol>
                <a:gridCol w="2010703">
                  <a:extLst>
                    <a:ext uri="{9D8B030D-6E8A-4147-A177-3AD203B41FA5}">
                      <a16:colId xmlns:a16="http://schemas.microsoft.com/office/drawing/2014/main" val="2960755392"/>
                    </a:ext>
                  </a:extLst>
                </a:gridCol>
              </a:tblGrid>
              <a:tr h="335952">
                <a:tc>
                  <a:txBody>
                    <a:bodyPr/>
                    <a:lstStyle/>
                    <a:p>
                      <a:pPr algn="ctr" fontAlgn="b"/>
                      <a:r>
                        <a:rPr lang="en-IN" sz="2000" b="1" u="none" strike="noStrike" dirty="0">
                          <a:solidFill>
                            <a:schemeClr val="bg2">
                              <a:lumMod val="10000"/>
                            </a:schemeClr>
                          </a:solidFill>
                          <a:effectLst/>
                          <a:latin typeface="Times New Roman" panose="02020603050405020304" pitchFamily="18" charset="0"/>
                          <a:cs typeface="Times New Roman" panose="02020603050405020304" pitchFamily="18" charset="0"/>
                        </a:rPr>
                        <a:t>Customer Name</a:t>
                      </a:r>
                      <a:endParaRPr lang="en-IN" sz="2000" b="1" i="0" u="none" strike="noStrike" dirty="0">
                        <a:solidFill>
                          <a:schemeClr val="bg2">
                            <a:lumMod val="10000"/>
                          </a:schemeClr>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r>
                        <a:rPr lang="en-IN" sz="2000" b="1" u="none" strike="noStrike" dirty="0">
                          <a:solidFill>
                            <a:schemeClr val="bg2">
                              <a:lumMod val="10000"/>
                            </a:schemeClr>
                          </a:solidFill>
                          <a:effectLst/>
                          <a:latin typeface="Times New Roman" panose="02020603050405020304" pitchFamily="18" charset="0"/>
                          <a:cs typeface="Times New Roman" panose="02020603050405020304" pitchFamily="18" charset="0"/>
                        </a:rPr>
                        <a:t>Count of orders</a:t>
                      </a:r>
                      <a:endParaRPr lang="en-IN" sz="2000" b="1" i="0" u="none" strike="noStrike" dirty="0">
                        <a:solidFill>
                          <a:schemeClr val="bg2">
                            <a:lumMod val="10000"/>
                          </a:schemeClr>
                        </a:solidFill>
                        <a:effectLst/>
                        <a:latin typeface="Times New Roman" panose="02020603050405020304" pitchFamily="18" charset="0"/>
                        <a:cs typeface="Times New Roman" panose="02020603050405020304" pitchFamily="18" charset="0"/>
                      </a:endParaRPr>
                    </a:p>
                  </a:txBody>
                  <a:tcPr marL="9525" marR="9525" marT="9525" marB="0" anchor="b"/>
                </a:tc>
                <a:extLst>
                  <a:ext uri="{0D108BD9-81ED-4DB2-BD59-A6C34878D82A}">
                    <a16:rowId xmlns:a16="http://schemas.microsoft.com/office/drawing/2014/main" val="2799601744"/>
                  </a:ext>
                </a:extLst>
              </a:tr>
              <a:tr h="335952">
                <a:tc>
                  <a:txBody>
                    <a:bodyPr/>
                    <a:lstStyle/>
                    <a:p>
                      <a:pPr algn="ctr" fontAlgn="b"/>
                      <a:r>
                        <a:rPr lang="en-IN" sz="1800" u="none" strike="noStrike" dirty="0">
                          <a:effectLst/>
                          <a:latin typeface="Times New Roman" panose="02020603050405020304" pitchFamily="18" charset="0"/>
                          <a:cs typeface="Times New Roman" panose="02020603050405020304" pitchFamily="18" charset="0"/>
                        </a:rPr>
                        <a:t>Euro+ Shopping Channel</a:t>
                      </a:r>
                      <a:endParaRPr lang="en-IN" sz="18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solidFill>
                      <a:schemeClr val="accent5">
                        <a:lumMod val="75000"/>
                      </a:schemeClr>
                    </a:solidFill>
                  </a:tcPr>
                </a:tc>
                <a:tc>
                  <a:txBody>
                    <a:bodyPr/>
                    <a:lstStyle/>
                    <a:p>
                      <a:pPr algn="ctr" fontAlgn="b"/>
                      <a:r>
                        <a:rPr lang="en-IN" sz="1800" u="none" strike="noStrike" dirty="0">
                          <a:effectLst/>
                          <a:latin typeface="Times New Roman" panose="02020603050405020304" pitchFamily="18" charset="0"/>
                          <a:cs typeface="Times New Roman" panose="02020603050405020304" pitchFamily="18" charset="0"/>
                        </a:rPr>
                        <a:t>26</a:t>
                      </a:r>
                      <a:endParaRPr lang="en-IN" sz="18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solidFill>
                      <a:schemeClr val="accent5">
                        <a:lumMod val="75000"/>
                      </a:schemeClr>
                    </a:solidFill>
                  </a:tcPr>
                </a:tc>
                <a:extLst>
                  <a:ext uri="{0D108BD9-81ED-4DB2-BD59-A6C34878D82A}">
                    <a16:rowId xmlns:a16="http://schemas.microsoft.com/office/drawing/2014/main" val="2508466614"/>
                  </a:ext>
                </a:extLst>
              </a:tr>
              <a:tr h="335952">
                <a:tc>
                  <a:txBody>
                    <a:bodyPr/>
                    <a:lstStyle/>
                    <a:p>
                      <a:pPr algn="ctr" fontAlgn="b"/>
                      <a:r>
                        <a:rPr lang="en-IN" sz="1800" u="none" strike="noStrike" dirty="0">
                          <a:effectLst/>
                          <a:latin typeface="Times New Roman" panose="02020603050405020304" pitchFamily="18" charset="0"/>
                          <a:cs typeface="Times New Roman" panose="02020603050405020304" pitchFamily="18" charset="0"/>
                        </a:rPr>
                        <a:t>Mini Gifts Distributors Ltd.</a:t>
                      </a:r>
                      <a:endParaRPr lang="en-IN" sz="18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r>
                        <a:rPr lang="en-IN" sz="1800" u="none" strike="noStrike">
                          <a:effectLst/>
                          <a:latin typeface="Times New Roman" panose="02020603050405020304" pitchFamily="18" charset="0"/>
                          <a:cs typeface="Times New Roman" panose="02020603050405020304" pitchFamily="18" charset="0"/>
                        </a:rPr>
                        <a:t>17</a:t>
                      </a:r>
                      <a:endParaRPr lang="en-IN" sz="18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extLst>
                  <a:ext uri="{0D108BD9-81ED-4DB2-BD59-A6C34878D82A}">
                    <a16:rowId xmlns:a16="http://schemas.microsoft.com/office/drawing/2014/main" val="1098786242"/>
                  </a:ext>
                </a:extLst>
              </a:tr>
              <a:tr h="335952">
                <a:tc>
                  <a:txBody>
                    <a:bodyPr/>
                    <a:lstStyle/>
                    <a:p>
                      <a:pPr algn="ctr" fontAlgn="b"/>
                      <a:r>
                        <a:rPr lang="en-IN" sz="1800" u="none" strike="noStrike" dirty="0">
                          <a:effectLst/>
                          <a:latin typeface="Times New Roman" panose="02020603050405020304" pitchFamily="18" charset="0"/>
                          <a:cs typeface="Times New Roman" panose="02020603050405020304" pitchFamily="18" charset="0"/>
                        </a:rPr>
                        <a:t>Australian Collectors, Co.</a:t>
                      </a:r>
                      <a:endParaRPr lang="en-IN" sz="18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r>
                        <a:rPr lang="en-IN" sz="1800" u="none" strike="noStrike">
                          <a:effectLst/>
                          <a:latin typeface="Times New Roman" panose="02020603050405020304" pitchFamily="18" charset="0"/>
                          <a:cs typeface="Times New Roman" panose="02020603050405020304" pitchFamily="18" charset="0"/>
                        </a:rPr>
                        <a:t>5</a:t>
                      </a:r>
                      <a:endParaRPr lang="en-IN" sz="18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extLst>
                  <a:ext uri="{0D108BD9-81ED-4DB2-BD59-A6C34878D82A}">
                    <a16:rowId xmlns:a16="http://schemas.microsoft.com/office/drawing/2014/main" val="636313169"/>
                  </a:ext>
                </a:extLst>
              </a:tr>
              <a:tr h="335952">
                <a:tc>
                  <a:txBody>
                    <a:bodyPr/>
                    <a:lstStyle/>
                    <a:p>
                      <a:pPr algn="ctr" fontAlgn="b"/>
                      <a:r>
                        <a:rPr lang="en-IN" sz="1800" u="none" strike="noStrike" dirty="0">
                          <a:effectLst/>
                          <a:latin typeface="Times New Roman" panose="02020603050405020304" pitchFamily="18" charset="0"/>
                          <a:cs typeface="Times New Roman" panose="02020603050405020304" pitchFamily="18" charset="0"/>
                        </a:rPr>
                        <a:t>Reims Collectables</a:t>
                      </a:r>
                      <a:endParaRPr lang="en-IN" sz="18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r>
                        <a:rPr lang="en-IN" sz="1800" u="none" strike="noStrike">
                          <a:effectLst/>
                          <a:latin typeface="Times New Roman" panose="02020603050405020304" pitchFamily="18" charset="0"/>
                          <a:cs typeface="Times New Roman" panose="02020603050405020304" pitchFamily="18" charset="0"/>
                        </a:rPr>
                        <a:t>5</a:t>
                      </a:r>
                      <a:endParaRPr lang="en-IN" sz="18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extLst>
                  <a:ext uri="{0D108BD9-81ED-4DB2-BD59-A6C34878D82A}">
                    <a16:rowId xmlns:a16="http://schemas.microsoft.com/office/drawing/2014/main" val="2916050676"/>
                  </a:ext>
                </a:extLst>
              </a:tr>
              <a:tr h="335952">
                <a:tc>
                  <a:txBody>
                    <a:bodyPr/>
                    <a:lstStyle/>
                    <a:p>
                      <a:pPr algn="ctr" fontAlgn="b"/>
                      <a:r>
                        <a:rPr lang="en-IN" sz="1800" u="none" strike="noStrike" dirty="0">
                          <a:effectLst/>
                          <a:latin typeface="Times New Roman" panose="02020603050405020304" pitchFamily="18" charset="0"/>
                          <a:cs typeface="Times New Roman" panose="02020603050405020304" pitchFamily="18" charset="0"/>
                        </a:rPr>
                        <a:t>Danish Wholesale Imports</a:t>
                      </a:r>
                      <a:endParaRPr lang="en-IN" sz="18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r>
                        <a:rPr lang="en-IN" sz="1800" u="none" strike="noStrike" dirty="0">
                          <a:effectLst/>
                          <a:latin typeface="Times New Roman" panose="02020603050405020304" pitchFamily="18" charset="0"/>
                          <a:cs typeface="Times New Roman" panose="02020603050405020304" pitchFamily="18" charset="0"/>
                        </a:rPr>
                        <a:t>5</a:t>
                      </a:r>
                      <a:endParaRPr lang="en-IN" sz="18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extLst>
                  <a:ext uri="{0D108BD9-81ED-4DB2-BD59-A6C34878D82A}">
                    <a16:rowId xmlns:a16="http://schemas.microsoft.com/office/drawing/2014/main" val="2042263501"/>
                  </a:ext>
                </a:extLst>
              </a:tr>
              <a:tr h="335952">
                <a:tc>
                  <a:txBody>
                    <a:bodyPr/>
                    <a:lstStyle/>
                    <a:p>
                      <a:pPr algn="ctr" fontAlgn="b"/>
                      <a:r>
                        <a:rPr lang="en-IN" sz="1800" u="none" strike="noStrike">
                          <a:effectLst/>
                          <a:latin typeface="Times New Roman" panose="02020603050405020304" pitchFamily="18" charset="0"/>
                          <a:cs typeface="Times New Roman" panose="02020603050405020304" pitchFamily="18" charset="0"/>
                        </a:rPr>
                        <a:t>Dragon Souveniers, Ltd.</a:t>
                      </a:r>
                      <a:endParaRPr lang="en-IN" sz="18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r>
                        <a:rPr lang="en-IN" sz="1800" u="none" strike="noStrike" dirty="0">
                          <a:effectLst/>
                          <a:latin typeface="Times New Roman" panose="02020603050405020304" pitchFamily="18" charset="0"/>
                          <a:cs typeface="Times New Roman" panose="02020603050405020304" pitchFamily="18" charset="0"/>
                        </a:rPr>
                        <a:t>5</a:t>
                      </a:r>
                      <a:endParaRPr lang="en-IN" sz="18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extLst>
                  <a:ext uri="{0D108BD9-81ED-4DB2-BD59-A6C34878D82A}">
                    <a16:rowId xmlns:a16="http://schemas.microsoft.com/office/drawing/2014/main" val="1422239580"/>
                  </a:ext>
                </a:extLst>
              </a:tr>
              <a:tr h="335952">
                <a:tc>
                  <a:txBody>
                    <a:bodyPr/>
                    <a:lstStyle/>
                    <a:p>
                      <a:pPr algn="ctr" fontAlgn="b"/>
                      <a:r>
                        <a:rPr lang="en-IN" sz="1800" u="none" strike="noStrike" dirty="0">
                          <a:effectLst/>
                          <a:latin typeface="Times New Roman" panose="02020603050405020304" pitchFamily="18" charset="0"/>
                          <a:cs typeface="Times New Roman" panose="02020603050405020304" pitchFamily="18" charset="0"/>
                        </a:rPr>
                        <a:t>Down Under </a:t>
                      </a:r>
                      <a:r>
                        <a:rPr lang="en-IN" sz="1800" u="none" strike="noStrike" dirty="0" err="1">
                          <a:effectLst/>
                          <a:latin typeface="Times New Roman" panose="02020603050405020304" pitchFamily="18" charset="0"/>
                          <a:cs typeface="Times New Roman" panose="02020603050405020304" pitchFamily="18" charset="0"/>
                        </a:rPr>
                        <a:t>Souveniers</a:t>
                      </a:r>
                      <a:r>
                        <a:rPr lang="en-IN" sz="1800" u="none" strike="noStrike" dirty="0">
                          <a:effectLst/>
                          <a:latin typeface="Times New Roman" panose="02020603050405020304" pitchFamily="18" charset="0"/>
                          <a:cs typeface="Times New Roman" panose="02020603050405020304" pitchFamily="18" charset="0"/>
                        </a:rPr>
                        <a:t>, Inc</a:t>
                      </a:r>
                      <a:endParaRPr lang="en-IN" sz="18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r>
                        <a:rPr lang="en-IN" sz="1800" u="none" strike="noStrike" dirty="0">
                          <a:effectLst/>
                          <a:latin typeface="Times New Roman" panose="02020603050405020304" pitchFamily="18" charset="0"/>
                          <a:cs typeface="Times New Roman" panose="02020603050405020304" pitchFamily="18" charset="0"/>
                        </a:rPr>
                        <a:t>5</a:t>
                      </a:r>
                      <a:endParaRPr lang="en-IN" sz="18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extLst>
                  <a:ext uri="{0D108BD9-81ED-4DB2-BD59-A6C34878D82A}">
                    <a16:rowId xmlns:a16="http://schemas.microsoft.com/office/drawing/2014/main" val="849345241"/>
                  </a:ext>
                </a:extLst>
              </a:tr>
              <a:tr h="335952">
                <a:tc>
                  <a:txBody>
                    <a:bodyPr/>
                    <a:lstStyle/>
                    <a:p>
                      <a:pPr algn="ctr" fontAlgn="b"/>
                      <a:r>
                        <a:rPr lang="en-IN" sz="1800" u="none" strike="noStrike">
                          <a:effectLst/>
                          <a:latin typeface="Times New Roman" panose="02020603050405020304" pitchFamily="18" charset="0"/>
                          <a:cs typeface="Times New Roman" panose="02020603050405020304" pitchFamily="18" charset="0"/>
                        </a:rPr>
                        <a:t>Royale Belge</a:t>
                      </a:r>
                      <a:endParaRPr lang="en-IN" sz="18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r>
                        <a:rPr lang="en-IN" sz="1800" u="none" strike="noStrike" dirty="0">
                          <a:effectLst/>
                          <a:latin typeface="Times New Roman" panose="02020603050405020304" pitchFamily="18" charset="0"/>
                          <a:cs typeface="Times New Roman" panose="02020603050405020304" pitchFamily="18" charset="0"/>
                        </a:rPr>
                        <a:t>4</a:t>
                      </a:r>
                      <a:endParaRPr lang="en-IN" sz="18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extLst>
                  <a:ext uri="{0D108BD9-81ED-4DB2-BD59-A6C34878D82A}">
                    <a16:rowId xmlns:a16="http://schemas.microsoft.com/office/drawing/2014/main" val="130980698"/>
                  </a:ext>
                </a:extLst>
              </a:tr>
              <a:tr h="335952">
                <a:tc>
                  <a:txBody>
                    <a:bodyPr/>
                    <a:lstStyle/>
                    <a:p>
                      <a:pPr algn="ctr" fontAlgn="b"/>
                      <a:r>
                        <a:rPr lang="en-IN" sz="1800" u="none" strike="noStrike" dirty="0">
                          <a:effectLst/>
                          <a:latin typeface="Times New Roman" panose="02020603050405020304" pitchFamily="18" charset="0"/>
                          <a:cs typeface="Times New Roman" panose="02020603050405020304" pitchFamily="18" charset="0"/>
                        </a:rPr>
                        <a:t>Anna's Decorations, Ltd</a:t>
                      </a:r>
                      <a:endParaRPr lang="en-IN" sz="18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r>
                        <a:rPr lang="en-IN" sz="1800" u="none" strike="noStrike" dirty="0">
                          <a:effectLst/>
                          <a:latin typeface="Times New Roman" panose="02020603050405020304" pitchFamily="18" charset="0"/>
                          <a:cs typeface="Times New Roman" panose="02020603050405020304" pitchFamily="18" charset="0"/>
                        </a:rPr>
                        <a:t>4</a:t>
                      </a:r>
                      <a:endParaRPr lang="en-IN" sz="18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extLst>
                  <a:ext uri="{0D108BD9-81ED-4DB2-BD59-A6C34878D82A}">
                    <a16:rowId xmlns:a16="http://schemas.microsoft.com/office/drawing/2014/main" val="2412532165"/>
                  </a:ext>
                </a:extLst>
              </a:tr>
              <a:tr h="335952">
                <a:tc>
                  <a:txBody>
                    <a:bodyPr/>
                    <a:lstStyle/>
                    <a:p>
                      <a:pPr algn="ctr" fontAlgn="b"/>
                      <a:r>
                        <a:rPr lang="en-IN" sz="1800" u="none" strike="noStrike">
                          <a:effectLst/>
                          <a:latin typeface="Times New Roman" panose="02020603050405020304" pitchFamily="18" charset="0"/>
                          <a:cs typeface="Times New Roman" panose="02020603050405020304" pitchFamily="18" charset="0"/>
                        </a:rPr>
                        <a:t>La Rochelle Gifts</a:t>
                      </a:r>
                      <a:endParaRPr lang="en-IN" sz="18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r>
                        <a:rPr lang="en-IN" sz="1800" u="none" strike="noStrike" dirty="0">
                          <a:effectLst/>
                          <a:latin typeface="Times New Roman" panose="02020603050405020304" pitchFamily="18" charset="0"/>
                          <a:cs typeface="Times New Roman" panose="02020603050405020304" pitchFamily="18" charset="0"/>
                        </a:rPr>
                        <a:t>4</a:t>
                      </a:r>
                      <a:endParaRPr lang="en-IN" sz="18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extLst>
                  <a:ext uri="{0D108BD9-81ED-4DB2-BD59-A6C34878D82A}">
                    <a16:rowId xmlns:a16="http://schemas.microsoft.com/office/drawing/2014/main" val="378578700"/>
                  </a:ext>
                </a:extLst>
              </a:tr>
            </a:tbl>
          </a:graphicData>
        </a:graphic>
      </p:graphicFrame>
      <p:sp>
        <p:nvSpPr>
          <p:cNvPr id="9" name="TextBox 8">
            <a:extLst>
              <a:ext uri="{FF2B5EF4-FFF2-40B4-BE49-F238E27FC236}">
                <a16:creationId xmlns:a16="http://schemas.microsoft.com/office/drawing/2014/main" id="{362E063E-2A6B-4453-8299-7C57FF44591D}"/>
              </a:ext>
            </a:extLst>
          </p:cNvPr>
          <p:cNvSpPr txBox="1"/>
          <p:nvPr/>
        </p:nvSpPr>
        <p:spPr>
          <a:xfrm>
            <a:off x="795959" y="1444487"/>
            <a:ext cx="5086349" cy="400110"/>
          </a:xfrm>
          <a:prstGeom prst="rect">
            <a:avLst/>
          </a:prstGeom>
          <a:noFill/>
        </p:spPr>
        <p:txBody>
          <a:bodyPr wrap="square" rtlCol="0">
            <a:spAutoFit/>
          </a:bodyPr>
          <a:lstStyle/>
          <a:p>
            <a:r>
              <a:rPr lang="en-IN" sz="2000" b="1" dirty="0">
                <a:solidFill>
                  <a:schemeClr val="accent2">
                    <a:lumMod val="50000"/>
                  </a:schemeClr>
                </a:solidFill>
                <a:latin typeface="Cambria Math" panose="02040503050406030204" pitchFamily="18" charset="0"/>
                <a:ea typeface="Cambria Math" panose="02040503050406030204" pitchFamily="18" charset="0"/>
              </a:rPr>
              <a:t>Top 10 customers based on total sales</a:t>
            </a:r>
          </a:p>
        </p:txBody>
      </p:sp>
      <p:sp>
        <p:nvSpPr>
          <p:cNvPr id="11" name="TextBox 10">
            <a:extLst>
              <a:ext uri="{FF2B5EF4-FFF2-40B4-BE49-F238E27FC236}">
                <a16:creationId xmlns:a16="http://schemas.microsoft.com/office/drawing/2014/main" id="{6142D419-3AC3-44FB-B23A-A197DC4142EC}"/>
              </a:ext>
            </a:extLst>
          </p:cNvPr>
          <p:cNvSpPr txBox="1"/>
          <p:nvPr/>
        </p:nvSpPr>
        <p:spPr>
          <a:xfrm>
            <a:off x="5994400" y="1440956"/>
            <a:ext cx="5086348" cy="400110"/>
          </a:xfrm>
          <a:prstGeom prst="rect">
            <a:avLst/>
          </a:prstGeom>
          <a:noFill/>
        </p:spPr>
        <p:txBody>
          <a:bodyPr wrap="square" rtlCol="0">
            <a:spAutoFit/>
          </a:bodyPr>
          <a:lstStyle/>
          <a:p>
            <a:r>
              <a:rPr lang="en-IN" sz="2000" b="1" dirty="0">
                <a:solidFill>
                  <a:schemeClr val="accent2">
                    <a:lumMod val="50000"/>
                  </a:schemeClr>
                </a:solidFill>
                <a:latin typeface="Cambria Math" panose="02040503050406030204" pitchFamily="18" charset="0"/>
                <a:ea typeface="Cambria Math" panose="02040503050406030204" pitchFamily="18" charset="0"/>
              </a:rPr>
              <a:t>Top 10 customers based on number of orders</a:t>
            </a:r>
          </a:p>
        </p:txBody>
      </p:sp>
    </p:spTree>
    <p:extLst>
      <p:ext uri="{BB962C8B-B14F-4D97-AF65-F5344CB8AC3E}">
        <p14:creationId xmlns:p14="http://schemas.microsoft.com/office/powerpoint/2010/main" val="18491118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DF2DF6-0D7F-475E-8F81-893816E9C1C1}"/>
              </a:ext>
            </a:extLst>
          </p:cNvPr>
          <p:cNvSpPr>
            <a:spLocks noGrp="1"/>
          </p:cNvSpPr>
          <p:nvPr>
            <p:ph type="title"/>
          </p:nvPr>
        </p:nvSpPr>
        <p:spPr>
          <a:xfrm>
            <a:off x="685800" y="381001"/>
            <a:ext cx="10396882" cy="361122"/>
          </a:xfrm>
        </p:spPr>
        <p:txBody>
          <a:bodyPr>
            <a:normAutofit fontScale="90000"/>
          </a:bodyPr>
          <a:lstStyle/>
          <a:p>
            <a:endParaRPr lang="en-IN" dirty="0"/>
          </a:p>
        </p:txBody>
      </p:sp>
      <p:graphicFrame>
        <p:nvGraphicFramePr>
          <p:cNvPr id="5" name="Content Placeholder 4">
            <a:extLst>
              <a:ext uri="{FF2B5EF4-FFF2-40B4-BE49-F238E27FC236}">
                <a16:creationId xmlns:a16="http://schemas.microsoft.com/office/drawing/2014/main" id="{167512FC-2B39-47D6-A975-5B1BE500EC1A}"/>
              </a:ext>
            </a:extLst>
          </p:cNvPr>
          <p:cNvGraphicFramePr>
            <a:graphicFrameLocks noGrp="1"/>
          </p:cNvGraphicFramePr>
          <p:nvPr>
            <p:ph sz="quarter" idx="13"/>
            <p:extLst>
              <p:ext uri="{D42A27DB-BD31-4B8C-83A1-F6EECF244321}">
                <p14:modId xmlns:p14="http://schemas.microsoft.com/office/powerpoint/2010/main" val="3849761310"/>
              </p:ext>
            </p:extLst>
          </p:nvPr>
        </p:nvGraphicFramePr>
        <p:xfrm>
          <a:off x="685800" y="381001"/>
          <a:ext cx="10394950" cy="5171659"/>
        </p:xfrm>
        <a:graphic>
          <a:graphicData uri="http://schemas.openxmlformats.org/drawingml/2006/chart">
            <c:chart xmlns:c="http://schemas.openxmlformats.org/drawingml/2006/chart" xmlns:r="http://schemas.openxmlformats.org/officeDocument/2006/relationships" r:id="rId2"/>
          </a:graphicData>
        </a:graphic>
      </p:graphicFrame>
      <p:sp>
        <p:nvSpPr>
          <p:cNvPr id="6" name="Cloud 5">
            <a:extLst>
              <a:ext uri="{FF2B5EF4-FFF2-40B4-BE49-F238E27FC236}">
                <a16:creationId xmlns:a16="http://schemas.microsoft.com/office/drawing/2014/main" id="{842AB73B-481A-4FCA-9DB9-A7AC68B720A3}"/>
              </a:ext>
            </a:extLst>
          </p:cNvPr>
          <p:cNvSpPr/>
          <p:nvPr/>
        </p:nvSpPr>
        <p:spPr>
          <a:xfrm>
            <a:off x="7805531" y="887896"/>
            <a:ext cx="3275220" cy="1828800"/>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solidFill>
                  <a:schemeClr val="tx1">
                    <a:lumMod val="85000"/>
                    <a:lumOff val="15000"/>
                  </a:schemeClr>
                </a:solidFill>
                <a:latin typeface="Cambria Math" panose="02040503050406030204" pitchFamily="18" charset="0"/>
                <a:ea typeface="Cambria Math" panose="02040503050406030204" pitchFamily="18" charset="0"/>
              </a:rPr>
              <a:t>Customers mostly spend in the range  48000 to  1 lakh</a:t>
            </a:r>
          </a:p>
        </p:txBody>
      </p:sp>
    </p:spTree>
    <p:extLst>
      <p:ext uri="{BB962C8B-B14F-4D97-AF65-F5344CB8AC3E}">
        <p14:creationId xmlns:p14="http://schemas.microsoft.com/office/powerpoint/2010/main" val="29126339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BB25B4-5DBF-414B-BCE0-77A37143BC14}"/>
              </a:ext>
            </a:extLst>
          </p:cNvPr>
          <p:cNvSpPr>
            <a:spLocks noGrp="1"/>
          </p:cNvSpPr>
          <p:nvPr>
            <p:ph type="title"/>
          </p:nvPr>
        </p:nvSpPr>
        <p:spPr>
          <a:xfrm>
            <a:off x="685800" y="0"/>
            <a:ext cx="10396882" cy="255104"/>
          </a:xfrm>
        </p:spPr>
        <p:txBody>
          <a:bodyPr>
            <a:normAutofit fontScale="90000"/>
          </a:bodyPr>
          <a:lstStyle/>
          <a:p>
            <a:endParaRPr lang="en-IN" dirty="0"/>
          </a:p>
        </p:txBody>
      </p:sp>
      <p:graphicFrame>
        <p:nvGraphicFramePr>
          <p:cNvPr id="4" name="Content Placeholder 3">
            <a:extLst>
              <a:ext uri="{FF2B5EF4-FFF2-40B4-BE49-F238E27FC236}">
                <a16:creationId xmlns:a16="http://schemas.microsoft.com/office/drawing/2014/main" id="{7848E1AF-32F4-4053-8682-681412ECEDCA}"/>
              </a:ext>
            </a:extLst>
          </p:cNvPr>
          <p:cNvGraphicFramePr>
            <a:graphicFrameLocks noGrp="1"/>
          </p:cNvGraphicFramePr>
          <p:nvPr>
            <p:ph sz="quarter" idx="13"/>
            <p:extLst>
              <p:ext uri="{D42A27DB-BD31-4B8C-83A1-F6EECF244321}">
                <p14:modId xmlns:p14="http://schemas.microsoft.com/office/powerpoint/2010/main" val="2897959322"/>
              </p:ext>
            </p:extLst>
          </p:nvPr>
        </p:nvGraphicFramePr>
        <p:xfrm>
          <a:off x="685800" y="-238538"/>
          <a:ext cx="10845524" cy="6202018"/>
        </p:xfrm>
        <a:graphic>
          <a:graphicData uri="http://schemas.openxmlformats.org/drawingml/2006/chart">
            <c:chart xmlns:c="http://schemas.openxmlformats.org/drawingml/2006/chart" xmlns:r="http://schemas.openxmlformats.org/officeDocument/2006/relationships" r:id="rId2"/>
          </a:graphicData>
        </a:graphic>
      </p:graphicFrame>
      <p:sp>
        <p:nvSpPr>
          <p:cNvPr id="6" name="Flowchart: Terminator 5">
            <a:extLst>
              <a:ext uri="{FF2B5EF4-FFF2-40B4-BE49-F238E27FC236}">
                <a16:creationId xmlns:a16="http://schemas.microsoft.com/office/drawing/2014/main" id="{CB291532-F460-4431-B551-D0A32F39472B}"/>
              </a:ext>
            </a:extLst>
          </p:cNvPr>
          <p:cNvSpPr/>
          <p:nvPr/>
        </p:nvSpPr>
        <p:spPr>
          <a:xfrm>
            <a:off x="6904383" y="3220278"/>
            <a:ext cx="3922643" cy="1828800"/>
          </a:xfrm>
          <a:prstGeom prst="flowChartTerminator">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solidFill>
                  <a:schemeClr val="tx1">
                    <a:lumMod val="85000"/>
                    <a:lumOff val="15000"/>
                  </a:schemeClr>
                </a:solidFill>
                <a:latin typeface="Cambria Math" panose="02040503050406030204" pitchFamily="18" charset="0"/>
                <a:ea typeface="Cambria Math" panose="02040503050406030204" pitchFamily="18" charset="0"/>
              </a:rPr>
              <a:t>C</a:t>
            </a:r>
            <a:r>
              <a:rPr lang="en-IN" sz="1800" b="1" dirty="0">
                <a:solidFill>
                  <a:schemeClr val="tx1">
                    <a:lumMod val="85000"/>
                    <a:lumOff val="15000"/>
                  </a:schemeClr>
                </a:solidFill>
                <a:latin typeface="Cambria Math" panose="02040503050406030204" pitchFamily="18" charset="0"/>
                <a:ea typeface="Cambria Math" panose="02040503050406030204" pitchFamily="18" charset="0"/>
              </a:rPr>
              <a:t>ustomers are from 27 countries with 36 from USA; </a:t>
            </a:r>
          </a:p>
          <a:p>
            <a:pPr algn="ctr"/>
            <a:r>
              <a:rPr lang="en-IN" sz="1800" b="1" dirty="0">
                <a:solidFill>
                  <a:schemeClr val="tx1">
                    <a:lumMod val="85000"/>
                    <a:lumOff val="15000"/>
                  </a:schemeClr>
                </a:solidFill>
                <a:latin typeface="Cambria Math" panose="02040503050406030204" pitchFamily="18" charset="0"/>
                <a:ea typeface="Cambria Math" panose="02040503050406030204" pitchFamily="18" charset="0"/>
              </a:rPr>
              <a:t>USA, Germany and Spain comprises half of the customer population</a:t>
            </a:r>
          </a:p>
        </p:txBody>
      </p:sp>
    </p:spTree>
    <p:extLst>
      <p:ext uri="{BB962C8B-B14F-4D97-AF65-F5344CB8AC3E}">
        <p14:creationId xmlns:p14="http://schemas.microsoft.com/office/powerpoint/2010/main" val="38393711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B4D93C-4B98-4132-A197-5B6C2BB60E19}"/>
              </a:ext>
            </a:extLst>
          </p:cNvPr>
          <p:cNvSpPr>
            <a:spLocks noGrp="1"/>
          </p:cNvSpPr>
          <p:nvPr>
            <p:ph type="title"/>
          </p:nvPr>
        </p:nvSpPr>
        <p:spPr>
          <a:xfrm>
            <a:off x="687976" y="575641"/>
            <a:ext cx="10396882" cy="679174"/>
          </a:xfrm>
        </p:spPr>
        <p:txBody>
          <a:bodyPr>
            <a:normAutofit fontScale="90000"/>
          </a:bodyPr>
          <a:lstStyle/>
          <a:p>
            <a:r>
              <a:rPr lang="en-IN" sz="4400" cap="none" dirty="0">
                <a:solidFill>
                  <a:schemeClr val="accent5">
                    <a:lumMod val="50000"/>
                  </a:schemeClr>
                </a:solidFill>
                <a:latin typeface="Cambria Math" panose="02040503050406030204" pitchFamily="18" charset="0"/>
                <a:ea typeface="Cambria Math" panose="02040503050406030204" pitchFamily="18" charset="0"/>
              </a:rPr>
              <a:t>Summary</a:t>
            </a:r>
            <a:endParaRPr lang="en-IN" cap="none" dirty="0">
              <a:solidFill>
                <a:schemeClr val="accent5">
                  <a:lumMod val="50000"/>
                </a:schemeClr>
              </a:solidFill>
              <a:latin typeface="Cambria Math" panose="02040503050406030204" pitchFamily="18" charset="0"/>
              <a:ea typeface="Cambria Math" panose="02040503050406030204" pitchFamily="18" charset="0"/>
            </a:endParaRPr>
          </a:p>
        </p:txBody>
      </p:sp>
      <p:sp>
        <p:nvSpPr>
          <p:cNvPr id="3" name="Content Placeholder 2">
            <a:extLst>
              <a:ext uri="{FF2B5EF4-FFF2-40B4-BE49-F238E27FC236}">
                <a16:creationId xmlns:a16="http://schemas.microsoft.com/office/drawing/2014/main" id="{A95AE4C1-9F7D-4124-B6F9-3CE106B78CDF}"/>
              </a:ext>
            </a:extLst>
          </p:cNvPr>
          <p:cNvSpPr>
            <a:spLocks noGrp="1"/>
          </p:cNvSpPr>
          <p:nvPr>
            <p:ph sz="quarter" idx="13"/>
          </p:nvPr>
        </p:nvSpPr>
        <p:spPr>
          <a:xfrm>
            <a:off x="687976" y="685801"/>
            <a:ext cx="10394707" cy="5377898"/>
          </a:xfrm>
        </p:spPr>
        <p:txBody>
          <a:bodyPr/>
          <a:lstStyle/>
          <a:p>
            <a:r>
              <a:rPr lang="en-IN" sz="1800" cap="none" dirty="0">
                <a:latin typeface="Cambria Math" panose="02040503050406030204" pitchFamily="18" charset="0"/>
                <a:ea typeface="Cambria Math" panose="02040503050406030204" pitchFamily="18" charset="0"/>
              </a:rPr>
              <a:t>24 out of 122 customers are dormant </a:t>
            </a:r>
          </a:p>
          <a:p>
            <a:r>
              <a:rPr lang="en-IN" sz="1800" cap="none" dirty="0">
                <a:latin typeface="Cambria Math" panose="02040503050406030204" pitchFamily="18" charset="0"/>
                <a:ea typeface="Cambria Math" panose="02040503050406030204" pitchFamily="18" charset="0"/>
              </a:rPr>
              <a:t>22 out of 122 customers aren't assigned any sales representative who are again dormant customers</a:t>
            </a:r>
            <a:r>
              <a:rPr lang="en-IN" sz="1800" dirty="0"/>
              <a:t> .  </a:t>
            </a:r>
            <a:r>
              <a:rPr lang="en-IN" sz="1800" cap="none" dirty="0">
                <a:latin typeface="Cambria Math" panose="02040503050406030204" pitchFamily="18" charset="0"/>
                <a:ea typeface="Cambria Math" panose="02040503050406030204" pitchFamily="18" charset="0"/>
              </a:rPr>
              <a:t>22 of 24 dormant customers don’t have sales representative assigned</a:t>
            </a:r>
          </a:p>
          <a:p>
            <a:r>
              <a:rPr lang="en-IN" sz="1800" cap="none" dirty="0">
                <a:latin typeface="Cambria Math" panose="02040503050406030204" pitchFamily="18" charset="0"/>
                <a:ea typeface="Cambria Math" panose="02040503050406030204" pitchFamily="18" charset="0"/>
              </a:rPr>
              <a:t>Euro+ shopping channel from Spain has done sales for 820689.54 and has highest credit limit 227600</a:t>
            </a:r>
          </a:p>
          <a:p>
            <a:r>
              <a:rPr lang="en-IN" sz="1800" cap="none" dirty="0">
                <a:latin typeface="Cambria Math" panose="02040503050406030204" pitchFamily="18" charset="0"/>
                <a:ea typeface="Cambria Math" panose="02040503050406030204" pitchFamily="18" charset="0"/>
              </a:rPr>
              <a:t>3 Customers bought costliest product - alpine Renault 1300of classic cars worth 214.30</a:t>
            </a:r>
          </a:p>
          <a:p>
            <a:r>
              <a:rPr lang="en-IN" sz="1800" cap="none" dirty="0">
                <a:latin typeface="Cambria Math" panose="02040503050406030204" pitchFamily="18" charset="0"/>
                <a:ea typeface="Cambria Math" panose="02040503050406030204" pitchFamily="18" charset="0"/>
              </a:rPr>
              <a:t>Average Credit Limit country wise: Denmark's customers have average limit 1lakh above;</a:t>
            </a:r>
          </a:p>
          <a:p>
            <a:pPr marL="0" indent="0">
              <a:lnSpc>
                <a:spcPct val="100000"/>
              </a:lnSpc>
              <a:buNone/>
            </a:pPr>
            <a:r>
              <a:rPr lang="en-IN" sz="1800" cap="none" dirty="0">
                <a:latin typeface="Cambria Math" panose="02040503050406030204" pitchFamily="18" charset="0"/>
                <a:ea typeface="Cambria Math" panose="02040503050406030204" pitchFamily="18" charset="0"/>
              </a:rPr>
              <a:t>     Norway, France, Italy, Finland, New Zealand - above 90000;  Poland - negative credit limit; </a:t>
            </a:r>
          </a:p>
          <a:p>
            <a:pPr marL="0" indent="0">
              <a:lnSpc>
                <a:spcPct val="100000"/>
              </a:lnSpc>
              <a:buNone/>
            </a:pPr>
            <a:r>
              <a:rPr lang="en-IN" sz="1800" cap="none" dirty="0">
                <a:latin typeface="Cambria Math" panose="02040503050406030204" pitchFamily="18" charset="0"/>
                <a:ea typeface="Cambria Math" panose="02040503050406030204" pitchFamily="18" charset="0"/>
              </a:rPr>
              <a:t>     Portugal, Netherlands, south Africa, Russia, Israel - 0 average credit limit</a:t>
            </a:r>
          </a:p>
          <a:p>
            <a:pPr marL="0" indent="0">
              <a:lnSpc>
                <a:spcPct val="100000"/>
              </a:lnSpc>
              <a:buNone/>
            </a:pPr>
            <a:r>
              <a:rPr lang="en-IN" sz="1800" cap="none" dirty="0">
                <a:latin typeface="Cambria Math" panose="02040503050406030204" pitchFamily="18" charset="0"/>
                <a:ea typeface="Cambria Math" panose="02040503050406030204" pitchFamily="18" charset="0"/>
              </a:rPr>
              <a:t>     98 customers exceeded their credit limit; </a:t>
            </a:r>
          </a:p>
        </p:txBody>
      </p:sp>
    </p:spTree>
    <p:extLst>
      <p:ext uri="{BB962C8B-B14F-4D97-AF65-F5344CB8AC3E}">
        <p14:creationId xmlns:p14="http://schemas.microsoft.com/office/powerpoint/2010/main" val="42825601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C426D974-208A-4825-AACC-427AEA1013C4}"/>
              </a:ext>
            </a:extLst>
          </p:cNvPr>
          <p:cNvSpPr>
            <a:spLocks noGrp="1"/>
          </p:cNvSpPr>
          <p:nvPr>
            <p:ph type="title"/>
          </p:nvPr>
        </p:nvSpPr>
        <p:spPr>
          <a:xfrm>
            <a:off x="680003" y="354496"/>
            <a:ext cx="10396882" cy="162339"/>
          </a:xfrm>
        </p:spPr>
        <p:txBody>
          <a:bodyPr>
            <a:normAutofit fontScale="90000"/>
          </a:bodyPr>
          <a:lstStyle/>
          <a:p>
            <a:endParaRPr lang="en-IN" dirty="0"/>
          </a:p>
        </p:txBody>
      </p:sp>
      <p:sp>
        <p:nvSpPr>
          <p:cNvPr id="10" name="Content Placeholder 9">
            <a:extLst>
              <a:ext uri="{FF2B5EF4-FFF2-40B4-BE49-F238E27FC236}">
                <a16:creationId xmlns:a16="http://schemas.microsoft.com/office/drawing/2014/main" id="{1BC54513-7790-49AA-96F0-36AA0A990FB2}"/>
              </a:ext>
            </a:extLst>
          </p:cNvPr>
          <p:cNvSpPr>
            <a:spLocks noGrp="1"/>
          </p:cNvSpPr>
          <p:nvPr>
            <p:ph sz="quarter" idx="13"/>
          </p:nvPr>
        </p:nvSpPr>
        <p:spPr>
          <a:xfrm>
            <a:off x="680003" y="1590261"/>
            <a:ext cx="4276310" cy="2459107"/>
          </a:xfrm>
        </p:spPr>
        <p:txBody>
          <a:bodyPr/>
          <a:lstStyle/>
          <a:p>
            <a:pPr marL="0" indent="0">
              <a:buNone/>
            </a:pPr>
            <a:r>
              <a:rPr kumimoji="0" lang="en-IN" sz="4900" b="0" i="0" u="none" strike="noStrike" kern="1200" cap="none" spc="0" normalizeH="0" baseline="0" noProof="0" dirty="0">
                <a:ln>
                  <a:noFill/>
                </a:ln>
                <a:solidFill>
                  <a:srgbClr val="7BA79D">
                    <a:lumMod val="50000"/>
                  </a:srgbClr>
                </a:solidFill>
                <a:effectLst/>
                <a:uLnTx/>
                <a:uFillTx/>
                <a:latin typeface="Cambria Math" panose="02040503050406030204" pitchFamily="18" charset="0"/>
                <a:ea typeface="Cambria Math" panose="02040503050406030204" pitchFamily="18" charset="0"/>
                <a:cs typeface="+mj-cs"/>
              </a:rPr>
              <a:t>Office analysis:</a:t>
            </a:r>
            <a:endParaRPr lang="en-IN" dirty="0"/>
          </a:p>
        </p:txBody>
      </p:sp>
      <p:graphicFrame>
        <p:nvGraphicFramePr>
          <p:cNvPr id="12" name="Content Placeholder 11">
            <a:extLst>
              <a:ext uri="{FF2B5EF4-FFF2-40B4-BE49-F238E27FC236}">
                <a16:creationId xmlns:a16="http://schemas.microsoft.com/office/drawing/2014/main" id="{9FC79901-25F3-481C-80EE-12687475C2C7}"/>
              </a:ext>
            </a:extLst>
          </p:cNvPr>
          <p:cNvGraphicFramePr>
            <a:graphicFrameLocks noGrp="1"/>
          </p:cNvGraphicFramePr>
          <p:nvPr>
            <p:ph sz="quarter" idx="14"/>
            <p:extLst>
              <p:ext uri="{D42A27DB-BD31-4B8C-83A1-F6EECF244321}">
                <p14:modId xmlns:p14="http://schemas.microsoft.com/office/powerpoint/2010/main" val="3328964337"/>
              </p:ext>
            </p:extLst>
          </p:nvPr>
        </p:nvGraphicFramePr>
        <p:xfrm>
          <a:off x="5115339" y="861391"/>
          <a:ext cx="5967344" cy="4513530"/>
        </p:xfrm>
        <a:graphic>
          <a:graphicData uri="http://schemas.openxmlformats.org/drawingml/2006/chart">
            <c:chart xmlns:c="http://schemas.openxmlformats.org/drawingml/2006/chart" xmlns:r="http://schemas.openxmlformats.org/officeDocument/2006/relationships" r:id="rId2"/>
          </a:graphicData>
        </a:graphic>
      </p:graphicFrame>
      <p:sp>
        <p:nvSpPr>
          <p:cNvPr id="13" name="Arrow: Right 12">
            <a:extLst>
              <a:ext uri="{FF2B5EF4-FFF2-40B4-BE49-F238E27FC236}">
                <a16:creationId xmlns:a16="http://schemas.microsoft.com/office/drawing/2014/main" id="{8F2A0D43-6BA2-42FA-B7E1-1A24E831D8B3}"/>
              </a:ext>
            </a:extLst>
          </p:cNvPr>
          <p:cNvSpPr/>
          <p:nvPr/>
        </p:nvSpPr>
        <p:spPr>
          <a:xfrm>
            <a:off x="1219200" y="3816626"/>
            <a:ext cx="3896139" cy="108088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b="1" dirty="0">
                <a:solidFill>
                  <a:schemeClr val="tx1">
                    <a:lumMod val="85000"/>
                    <a:lumOff val="15000"/>
                  </a:schemeClr>
                </a:solidFill>
                <a:latin typeface="Cambria Math" panose="02040503050406030204" pitchFamily="18" charset="0"/>
                <a:ea typeface="Cambria Math" panose="02040503050406030204" pitchFamily="18" charset="0"/>
              </a:rPr>
              <a:t>Total of 23 employees</a:t>
            </a:r>
            <a:endParaRPr lang="en-IN" b="1" dirty="0">
              <a:solidFill>
                <a:schemeClr val="tx1">
                  <a:lumMod val="85000"/>
                  <a:lumOff val="15000"/>
                </a:schemeClr>
              </a:solidFill>
              <a:latin typeface="Cambria Math" panose="02040503050406030204" pitchFamily="18" charset="0"/>
              <a:ea typeface="Cambria Math" panose="02040503050406030204" pitchFamily="18" charset="0"/>
            </a:endParaRPr>
          </a:p>
        </p:txBody>
      </p:sp>
      <p:sp>
        <p:nvSpPr>
          <p:cNvPr id="2" name="Minus Sign 1">
            <a:extLst>
              <a:ext uri="{FF2B5EF4-FFF2-40B4-BE49-F238E27FC236}">
                <a16:creationId xmlns:a16="http://schemas.microsoft.com/office/drawing/2014/main" id="{7C8018ED-70B9-4EB5-9A5C-82CF7794FEEE}"/>
              </a:ext>
            </a:extLst>
          </p:cNvPr>
          <p:cNvSpPr/>
          <p:nvPr/>
        </p:nvSpPr>
        <p:spPr>
          <a:xfrm>
            <a:off x="680003" y="2391189"/>
            <a:ext cx="4974533" cy="1425437"/>
          </a:xfrm>
          <a:prstGeom prst="mathMin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latin typeface="Cambria Math" panose="02040503050406030204" pitchFamily="18" charset="0"/>
                <a:ea typeface="Cambria Math" panose="02040503050406030204" pitchFamily="18" charset="0"/>
              </a:rPr>
              <a:t>7 offices, represented by code</a:t>
            </a:r>
          </a:p>
        </p:txBody>
      </p:sp>
    </p:spTree>
    <p:extLst>
      <p:ext uri="{BB962C8B-B14F-4D97-AF65-F5344CB8AC3E}">
        <p14:creationId xmlns:p14="http://schemas.microsoft.com/office/powerpoint/2010/main" val="3565786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AF7255-9B1F-4DA1-A13F-C51F08633162}"/>
              </a:ext>
            </a:extLst>
          </p:cNvPr>
          <p:cNvSpPr>
            <a:spLocks noGrp="1"/>
          </p:cNvSpPr>
          <p:nvPr>
            <p:ph type="title"/>
          </p:nvPr>
        </p:nvSpPr>
        <p:spPr>
          <a:xfrm>
            <a:off x="675860" y="526773"/>
            <a:ext cx="10396882" cy="599661"/>
          </a:xfrm>
        </p:spPr>
        <p:txBody>
          <a:bodyPr>
            <a:normAutofit fontScale="90000"/>
          </a:bodyPr>
          <a:lstStyle/>
          <a:p>
            <a:endParaRPr lang="en-IN" cap="none" dirty="0">
              <a:solidFill>
                <a:schemeClr val="accent5">
                  <a:lumMod val="50000"/>
                </a:schemeClr>
              </a:solidFill>
              <a:latin typeface="Cambria Math" panose="02040503050406030204" pitchFamily="18" charset="0"/>
              <a:ea typeface="Cambria Math" panose="02040503050406030204" pitchFamily="18" charset="0"/>
            </a:endParaRPr>
          </a:p>
        </p:txBody>
      </p:sp>
      <p:graphicFrame>
        <p:nvGraphicFramePr>
          <p:cNvPr id="4" name="Content Placeholder 3">
            <a:extLst>
              <a:ext uri="{FF2B5EF4-FFF2-40B4-BE49-F238E27FC236}">
                <a16:creationId xmlns:a16="http://schemas.microsoft.com/office/drawing/2014/main" id="{CE60266C-A4DC-4FD0-B233-37F39B986BEA}"/>
              </a:ext>
            </a:extLst>
          </p:cNvPr>
          <p:cNvGraphicFramePr>
            <a:graphicFrameLocks noGrp="1"/>
          </p:cNvGraphicFramePr>
          <p:nvPr>
            <p:ph sz="quarter" idx="13"/>
            <p:extLst>
              <p:ext uri="{D42A27DB-BD31-4B8C-83A1-F6EECF244321}">
                <p14:modId xmlns:p14="http://schemas.microsoft.com/office/powerpoint/2010/main" val="542109860"/>
              </p:ext>
            </p:extLst>
          </p:nvPr>
        </p:nvGraphicFramePr>
        <p:xfrm>
          <a:off x="675860" y="980661"/>
          <a:ext cx="10396880" cy="4002154"/>
        </p:xfrm>
        <a:graphic>
          <a:graphicData uri="http://schemas.openxmlformats.org/drawingml/2006/table">
            <a:tbl>
              <a:tblPr>
                <a:tableStyleId>{BDBED569-4797-4DF1-A0F4-6AAB3CD982D8}</a:tableStyleId>
              </a:tblPr>
              <a:tblGrid>
                <a:gridCol w="1285169">
                  <a:extLst>
                    <a:ext uri="{9D8B030D-6E8A-4147-A177-3AD203B41FA5}">
                      <a16:colId xmlns:a16="http://schemas.microsoft.com/office/drawing/2014/main" val="1238368203"/>
                    </a:ext>
                  </a:extLst>
                </a:gridCol>
                <a:gridCol w="1097449">
                  <a:extLst>
                    <a:ext uri="{9D8B030D-6E8A-4147-A177-3AD203B41FA5}">
                      <a16:colId xmlns:a16="http://schemas.microsoft.com/office/drawing/2014/main" val="3341602347"/>
                    </a:ext>
                  </a:extLst>
                </a:gridCol>
                <a:gridCol w="1501771">
                  <a:extLst>
                    <a:ext uri="{9D8B030D-6E8A-4147-A177-3AD203B41FA5}">
                      <a16:colId xmlns:a16="http://schemas.microsoft.com/office/drawing/2014/main" val="1160571431"/>
                    </a:ext>
                  </a:extLst>
                </a:gridCol>
                <a:gridCol w="1516366">
                  <a:extLst>
                    <a:ext uri="{9D8B030D-6E8A-4147-A177-3AD203B41FA5}">
                      <a16:colId xmlns:a16="http://schemas.microsoft.com/office/drawing/2014/main" val="1571604122"/>
                    </a:ext>
                  </a:extLst>
                </a:gridCol>
                <a:gridCol w="994049">
                  <a:extLst>
                    <a:ext uri="{9D8B030D-6E8A-4147-A177-3AD203B41FA5}">
                      <a16:colId xmlns:a16="http://schemas.microsoft.com/office/drawing/2014/main" val="618138169"/>
                    </a:ext>
                  </a:extLst>
                </a:gridCol>
                <a:gridCol w="994049">
                  <a:extLst>
                    <a:ext uri="{9D8B030D-6E8A-4147-A177-3AD203B41FA5}">
                      <a16:colId xmlns:a16="http://schemas.microsoft.com/office/drawing/2014/main" val="2552383754"/>
                    </a:ext>
                  </a:extLst>
                </a:gridCol>
                <a:gridCol w="1718873">
                  <a:extLst>
                    <a:ext uri="{9D8B030D-6E8A-4147-A177-3AD203B41FA5}">
                      <a16:colId xmlns:a16="http://schemas.microsoft.com/office/drawing/2014/main" val="1421604599"/>
                    </a:ext>
                  </a:extLst>
                </a:gridCol>
                <a:gridCol w="1289154">
                  <a:extLst>
                    <a:ext uri="{9D8B030D-6E8A-4147-A177-3AD203B41FA5}">
                      <a16:colId xmlns:a16="http://schemas.microsoft.com/office/drawing/2014/main" val="2221051519"/>
                    </a:ext>
                  </a:extLst>
                </a:gridCol>
              </a:tblGrid>
              <a:tr h="753005">
                <a:tc>
                  <a:txBody>
                    <a:bodyPr/>
                    <a:lstStyle/>
                    <a:p>
                      <a:pPr algn="ctr" fontAlgn="b"/>
                      <a:r>
                        <a:rPr lang="en-IN" sz="1600" b="0" u="none" strike="noStrike" dirty="0">
                          <a:solidFill>
                            <a:srgbClr val="C00000"/>
                          </a:solidFill>
                          <a:effectLst/>
                          <a:latin typeface="Cambria Math" panose="02040503050406030204" pitchFamily="18" charset="0"/>
                          <a:ea typeface="Cambria Math" panose="02040503050406030204" pitchFamily="18" charset="0"/>
                        </a:rPr>
                        <a:t>Office Code</a:t>
                      </a:r>
                      <a:endParaRPr lang="en-IN" sz="1600" b="0" i="0" u="none" strike="noStrike" dirty="0">
                        <a:solidFill>
                          <a:srgbClr val="C00000"/>
                        </a:solidFill>
                        <a:effectLst/>
                        <a:latin typeface="Cambria Math" panose="02040503050406030204" pitchFamily="18" charset="0"/>
                        <a:ea typeface="Cambria Math" panose="02040503050406030204" pitchFamily="18" charset="0"/>
                      </a:endParaRPr>
                    </a:p>
                  </a:txBody>
                  <a:tcPr marL="9525" marR="9525" marT="9525" marB="0" anchor="b">
                    <a:solidFill>
                      <a:schemeClr val="accent2">
                        <a:lumMod val="60000"/>
                        <a:lumOff val="40000"/>
                      </a:schemeClr>
                    </a:solidFill>
                  </a:tcPr>
                </a:tc>
                <a:tc>
                  <a:txBody>
                    <a:bodyPr/>
                    <a:lstStyle/>
                    <a:p>
                      <a:pPr algn="ctr" fontAlgn="b"/>
                      <a:r>
                        <a:rPr lang="en-IN" sz="1600" b="0" u="none" strike="noStrike" dirty="0">
                          <a:solidFill>
                            <a:srgbClr val="C00000"/>
                          </a:solidFill>
                          <a:effectLst/>
                          <a:latin typeface="Cambria Math" panose="02040503050406030204" pitchFamily="18" charset="0"/>
                          <a:ea typeface="Cambria Math" panose="02040503050406030204" pitchFamily="18" charset="0"/>
                        </a:rPr>
                        <a:t>No of employees</a:t>
                      </a:r>
                      <a:endParaRPr lang="en-IN" sz="1600" b="0" i="0" u="none" strike="noStrike" dirty="0">
                        <a:solidFill>
                          <a:srgbClr val="C00000"/>
                        </a:solidFill>
                        <a:effectLst/>
                        <a:latin typeface="Cambria Math" panose="02040503050406030204" pitchFamily="18" charset="0"/>
                        <a:ea typeface="Cambria Math" panose="02040503050406030204" pitchFamily="18" charset="0"/>
                      </a:endParaRPr>
                    </a:p>
                  </a:txBody>
                  <a:tcPr marL="9525" marR="9525" marT="9525" marB="0" anchor="b">
                    <a:solidFill>
                      <a:schemeClr val="accent2">
                        <a:lumMod val="60000"/>
                        <a:lumOff val="40000"/>
                      </a:schemeClr>
                    </a:solidFill>
                  </a:tcPr>
                </a:tc>
                <a:tc>
                  <a:txBody>
                    <a:bodyPr/>
                    <a:lstStyle/>
                    <a:p>
                      <a:pPr algn="ctr" fontAlgn="b"/>
                      <a:r>
                        <a:rPr lang="en-IN" sz="1600" b="0" u="none" strike="noStrike" dirty="0">
                          <a:solidFill>
                            <a:srgbClr val="C00000"/>
                          </a:solidFill>
                          <a:effectLst/>
                          <a:latin typeface="Cambria Math" panose="02040503050406030204" pitchFamily="18" charset="0"/>
                          <a:ea typeface="Cambria Math" panose="02040503050406030204" pitchFamily="18" charset="0"/>
                        </a:rPr>
                        <a:t>Total</a:t>
                      </a:r>
                    </a:p>
                    <a:p>
                      <a:pPr algn="ctr" fontAlgn="b"/>
                      <a:r>
                        <a:rPr lang="en-IN" sz="1600" b="0" u="none" strike="noStrike" dirty="0">
                          <a:solidFill>
                            <a:srgbClr val="C00000"/>
                          </a:solidFill>
                          <a:effectLst/>
                          <a:latin typeface="Cambria Math" panose="02040503050406030204" pitchFamily="18" charset="0"/>
                          <a:ea typeface="Cambria Math" panose="02040503050406030204" pitchFamily="18" charset="0"/>
                        </a:rPr>
                        <a:t>Sales Made</a:t>
                      </a:r>
                      <a:endParaRPr lang="en-IN" sz="1600" b="0" i="0" u="none" strike="noStrike" dirty="0">
                        <a:solidFill>
                          <a:srgbClr val="C00000"/>
                        </a:solidFill>
                        <a:effectLst/>
                        <a:latin typeface="Cambria Math" panose="02040503050406030204" pitchFamily="18" charset="0"/>
                        <a:ea typeface="Cambria Math" panose="02040503050406030204" pitchFamily="18" charset="0"/>
                      </a:endParaRPr>
                    </a:p>
                  </a:txBody>
                  <a:tcPr marL="9525" marR="9525" marT="9525" marB="0" anchor="b">
                    <a:solidFill>
                      <a:schemeClr val="accent2">
                        <a:lumMod val="60000"/>
                        <a:lumOff val="40000"/>
                      </a:schemeClr>
                    </a:solidFill>
                  </a:tcPr>
                </a:tc>
                <a:tc>
                  <a:txBody>
                    <a:bodyPr/>
                    <a:lstStyle/>
                    <a:p>
                      <a:pPr algn="ctr" fontAlgn="b"/>
                      <a:r>
                        <a:rPr lang="en-IN" sz="1600" b="0" u="none" strike="noStrike" dirty="0">
                          <a:solidFill>
                            <a:srgbClr val="C00000"/>
                          </a:solidFill>
                          <a:effectLst/>
                          <a:latin typeface="Cambria Math" panose="02040503050406030204" pitchFamily="18" charset="0"/>
                          <a:ea typeface="Cambria Math" panose="02040503050406030204" pitchFamily="18" charset="0"/>
                        </a:rPr>
                        <a:t>Amount</a:t>
                      </a:r>
                    </a:p>
                    <a:p>
                      <a:pPr algn="ctr" fontAlgn="b"/>
                      <a:r>
                        <a:rPr lang="en-IN" sz="1600" b="0" u="none" strike="noStrike" dirty="0">
                          <a:solidFill>
                            <a:srgbClr val="C00000"/>
                          </a:solidFill>
                          <a:effectLst/>
                          <a:latin typeface="Cambria Math" panose="02040503050406030204" pitchFamily="18" charset="0"/>
                          <a:ea typeface="Cambria Math" panose="02040503050406030204" pitchFamily="18" charset="0"/>
                        </a:rPr>
                        <a:t>Received</a:t>
                      </a:r>
                      <a:endParaRPr lang="en-IN" sz="1600" b="0" i="0" u="none" strike="noStrike" dirty="0">
                        <a:solidFill>
                          <a:srgbClr val="C00000"/>
                        </a:solidFill>
                        <a:effectLst/>
                        <a:latin typeface="Cambria Math" panose="02040503050406030204" pitchFamily="18" charset="0"/>
                        <a:ea typeface="Cambria Math" panose="02040503050406030204" pitchFamily="18" charset="0"/>
                      </a:endParaRPr>
                    </a:p>
                  </a:txBody>
                  <a:tcPr marL="9525" marR="9525" marT="9525" marB="0" anchor="b">
                    <a:solidFill>
                      <a:schemeClr val="accent2">
                        <a:lumMod val="60000"/>
                        <a:lumOff val="40000"/>
                      </a:schemeClr>
                    </a:solidFill>
                  </a:tcPr>
                </a:tc>
                <a:tc>
                  <a:txBody>
                    <a:bodyPr/>
                    <a:lstStyle/>
                    <a:p>
                      <a:pPr algn="ctr" fontAlgn="b"/>
                      <a:r>
                        <a:rPr lang="en-IN" sz="1600" b="0" u="none" strike="noStrike" dirty="0">
                          <a:solidFill>
                            <a:srgbClr val="C00000"/>
                          </a:solidFill>
                          <a:effectLst/>
                          <a:latin typeface="Cambria Math" panose="02040503050406030204" pitchFamily="18" charset="0"/>
                          <a:ea typeface="Cambria Math" panose="02040503050406030204" pitchFamily="18" charset="0"/>
                        </a:rPr>
                        <a:t>city</a:t>
                      </a:r>
                      <a:endParaRPr lang="en-IN" sz="1600" b="0" i="0" u="none" strike="noStrike" dirty="0">
                        <a:solidFill>
                          <a:srgbClr val="C00000"/>
                        </a:solidFill>
                        <a:effectLst/>
                        <a:latin typeface="Cambria Math" panose="02040503050406030204" pitchFamily="18" charset="0"/>
                        <a:ea typeface="Cambria Math" panose="02040503050406030204" pitchFamily="18" charset="0"/>
                      </a:endParaRPr>
                    </a:p>
                  </a:txBody>
                  <a:tcPr marL="9525" marR="9525" marT="9525" marB="0" anchor="b">
                    <a:solidFill>
                      <a:schemeClr val="accent2">
                        <a:lumMod val="60000"/>
                        <a:lumOff val="40000"/>
                      </a:schemeClr>
                    </a:solidFill>
                  </a:tcPr>
                </a:tc>
                <a:tc>
                  <a:txBody>
                    <a:bodyPr/>
                    <a:lstStyle/>
                    <a:p>
                      <a:pPr algn="ctr" fontAlgn="b"/>
                      <a:r>
                        <a:rPr lang="en-IN" sz="1600" b="0" u="none" strike="noStrike" dirty="0">
                          <a:solidFill>
                            <a:srgbClr val="C00000"/>
                          </a:solidFill>
                          <a:effectLst/>
                          <a:latin typeface="Cambria Math" panose="02040503050406030204" pitchFamily="18" charset="0"/>
                          <a:ea typeface="Cambria Math" panose="02040503050406030204" pitchFamily="18" charset="0"/>
                        </a:rPr>
                        <a:t>cou</a:t>
                      </a:r>
                      <a:r>
                        <a:rPr lang="en-IN" sz="1600" b="0" u="none" strike="noStrike" dirty="0">
                          <a:solidFill>
                            <a:srgbClr val="C00000"/>
                          </a:solidFill>
                          <a:effectLst/>
                          <a:highlight>
                            <a:srgbClr val="FFFF00"/>
                          </a:highlight>
                          <a:latin typeface="Cambria Math" panose="02040503050406030204" pitchFamily="18" charset="0"/>
                          <a:ea typeface="Cambria Math" panose="02040503050406030204" pitchFamily="18" charset="0"/>
                        </a:rPr>
                        <a:t>n</a:t>
                      </a:r>
                      <a:r>
                        <a:rPr lang="en-IN" sz="1600" b="0" u="none" strike="noStrike" dirty="0">
                          <a:solidFill>
                            <a:srgbClr val="C00000"/>
                          </a:solidFill>
                          <a:effectLst/>
                          <a:latin typeface="Cambria Math" panose="02040503050406030204" pitchFamily="18" charset="0"/>
                          <a:ea typeface="Cambria Math" panose="02040503050406030204" pitchFamily="18" charset="0"/>
                        </a:rPr>
                        <a:t>try</a:t>
                      </a:r>
                      <a:endParaRPr lang="en-IN" sz="1600" b="0" i="0" u="none" strike="noStrike" dirty="0">
                        <a:solidFill>
                          <a:srgbClr val="C00000"/>
                        </a:solidFill>
                        <a:effectLst/>
                        <a:latin typeface="Cambria Math" panose="02040503050406030204" pitchFamily="18" charset="0"/>
                        <a:ea typeface="Cambria Math" panose="02040503050406030204" pitchFamily="18" charset="0"/>
                      </a:endParaRPr>
                    </a:p>
                  </a:txBody>
                  <a:tcPr marL="9525" marR="9525" marT="9525" marB="0" anchor="b">
                    <a:solidFill>
                      <a:schemeClr val="accent2">
                        <a:lumMod val="60000"/>
                        <a:lumOff val="40000"/>
                      </a:schemeClr>
                    </a:solidFill>
                  </a:tcPr>
                </a:tc>
                <a:tc>
                  <a:txBody>
                    <a:bodyPr/>
                    <a:lstStyle/>
                    <a:p>
                      <a:pPr algn="ctr" fontAlgn="b"/>
                      <a:r>
                        <a:rPr lang="en-IN" sz="1600" b="0" u="none" strike="noStrike" dirty="0">
                          <a:solidFill>
                            <a:srgbClr val="C00000"/>
                          </a:solidFill>
                          <a:effectLst/>
                          <a:latin typeface="Cambria Math" panose="02040503050406030204" pitchFamily="18" charset="0"/>
                          <a:ea typeface="Cambria Math" panose="02040503050406030204" pitchFamily="18" charset="0"/>
                        </a:rPr>
                        <a:t>Customer’s Average</a:t>
                      </a:r>
                    </a:p>
                    <a:p>
                      <a:pPr algn="ctr" fontAlgn="b"/>
                      <a:r>
                        <a:rPr lang="en-IN" sz="1600" b="0" u="none" strike="noStrike" dirty="0">
                          <a:solidFill>
                            <a:srgbClr val="C00000"/>
                          </a:solidFill>
                          <a:effectLst/>
                          <a:latin typeface="Cambria Math" panose="02040503050406030204" pitchFamily="18" charset="0"/>
                          <a:ea typeface="Cambria Math" panose="02040503050406030204" pitchFamily="18" charset="0"/>
                        </a:rPr>
                        <a:t>Credit limit</a:t>
                      </a:r>
                      <a:endParaRPr lang="en-IN" sz="1600" b="0" i="0" u="none" strike="noStrike" dirty="0">
                        <a:solidFill>
                          <a:srgbClr val="C00000"/>
                        </a:solidFill>
                        <a:effectLst/>
                        <a:latin typeface="Cambria Math" panose="02040503050406030204" pitchFamily="18" charset="0"/>
                        <a:ea typeface="Cambria Math" panose="02040503050406030204" pitchFamily="18" charset="0"/>
                      </a:endParaRPr>
                    </a:p>
                  </a:txBody>
                  <a:tcPr marL="9525" marR="9525" marT="9525" marB="0" anchor="b">
                    <a:solidFill>
                      <a:schemeClr val="accent2">
                        <a:lumMod val="60000"/>
                        <a:lumOff val="40000"/>
                      </a:schemeClr>
                    </a:solidFill>
                  </a:tcPr>
                </a:tc>
                <a:tc>
                  <a:txBody>
                    <a:bodyPr/>
                    <a:lstStyle/>
                    <a:p>
                      <a:pPr algn="ctr" fontAlgn="b"/>
                      <a:r>
                        <a:rPr lang="en-IN" sz="1600" b="0" u="none" strike="noStrike" dirty="0">
                          <a:solidFill>
                            <a:srgbClr val="C00000"/>
                          </a:solidFill>
                          <a:effectLst/>
                          <a:latin typeface="Cambria Math" panose="02040503050406030204" pitchFamily="18" charset="0"/>
                          <a:ea typeface="Cambria Math" panose="02040503050406030204" pitchFamily="18" charset="0"/>
                        </a:rPr>
                        <a:t>Profit</a:t>
                      </a:r>
                      <a:endParaRPr lang="en-IN" sz="1600" b="0" i="0" u="none" strike="noStrike" dirty="0">
                        <a:solidFill>
                          <a:srgbClr val="C00000"/>
                        </a:solidFill>
                        <a:effectLst/>
                        <a:latin typeface="Cambria Math" panose="02040503050406030204" pitchFamily="18" charset="0"/>
                        <a:ea typeface="Cambria Math" panose="02040503050406030204" pitchFamily="18" charset="0"/>
                      </a:endParaRPr>
                    </a:p>
                  </a:txBody>
                  <a:tcPr marL="9525" marR="9525" marT="9525" marB="0" anchor="b">
                    <a:solidFill>
                      <a:schemeClr val="accent2">
                        <a:lumMod val="60000"/>
                        <a:lumOff val="40000"/>
                      </a:schemeClr>
                    </a:solidFill>
                  </a:tcPr>
                </a:tc>
                <a:extLst>
                  <a:ext uri="{0D108BD9-81ED-4DB2-BD59-A6C34878D82A}">
                    <a16:rowId xmlns:a16="http://schemas.microsoft.com/office/drawing/2014/main" val="3493987355"/>
                  </a:ext>
                </a:extLst>
              </a:tr>
              <a:tr h="753005">
                <a:tc>
                  <a:txBody>
                    <a:bodyPr/>
                    <a:lstStyle/>
                    <a:p>
                      <a:pPr algn="ctr" fontAlgn="b"/>
                      <a:r>
                        <a:rPr lang="en-IN" sz="1600" b="0" u="none" strike="noStrike" dirty="0">
                          <a:solidFill>
                            <a:schemeClr val="tx1"/>
                          </a:solidFill>
                          <a:effectLst/>
                          <a:latin typeface="Cambria Math" panose="02040503050406030204" pitchFamily="18" charset="0"/>
                          <a:ea typeface="Cambria Math" panose="02040503050406030204" pitchFamily="18" charset="0"/>
                        </a:rPr>
                        <a:t>1</a:t>
                      </a:r>
                      <a:endParaRPr lang="en-IN" sz="1600" b="0" i="0" u="none" strike="noStrike" dirty="0">
                        <a:solidFill>
                          <a:schemeClr val="tx1"/>
                        </a:solidFill>
                        <a:effectLst/>
                        <a:latin typeface="Cambria Math" panose="02040503050406030204" pitchFamily="18" charset="0"/>
                        <a:ea typeface="Cambria Math" panose="02040503050406030204" pitchFamily="18" charset="0"/>
                      </a:endParaRPr>
                    </a:p>
                  </a:txBody>
                  <a:tcPr marL="9525" marR="9525" marT="9525" marB="0" anchor="b">
                    <a:solidFill>
                      <a:schemeClr val="accent1">
                        <a:lumMod val="20000"/>
                        <a:lumOff val="80000"/>
                      </a:schemeClr>
                    </a:solidFill>
                  </a:tcPr>
                </a:tc>
                <a:tc>
                  <a:txBody>
                    <a:bodyPr/>
                    <a:lstStyle/>
                    <a:p>
                      <a:pPr algn="ctr" fontAlgn="b"/>
                      <a:r>
                        <a:rPr lang="en-IN" sz="1600" b="0" u="none" strike="noStrike" dirty="0">
                          <a:solidFill>
                            <a:schemeClr val="tx1"/>
                          </a:solidFill>
                          <a:effectLst/>
                          <a:latin typeface="Cambria Math" panose="02040503050406030204" pitchFamily="18" charset="0"/>
                          <a:ea typeface="Cambria Math" panose="02040503050406030204" pitchFamily="18" charset="0"/>
                        </a:rPr>
                        <a:t>6</a:t>
                      </a:r>
                      <a:endParaRPr lang="en-IN" sz="1600" b="0" i="0" u="none" strike="noStrike" dirty="0">
                        <a:solidFill>
                          <a:schemeClr val="tx1"/>
                        </a:solidFill>
                        <a:effectLst/>
                        <a:latin typeface="Cambria Math" panose="02040503050406030204" pitchFamily="18" charset="0"/>
                        <a:ea typeface="Cambria Math" panose="02040503050406030204" pitchFamily="18" charset="0"/>
                      </a:endParaRPr>
                    </a:p>
                  </a:txBody>
                  <a:tcPr marL="9525" marR="9525" marT="9525" marB="0" anchor="b">
                    <a:solidFill>
                      <a:schemeClr val="accent1">
                        <a:lumMod val="20000"/>
                        <a:lumOff val="80000"/>
                      </a:schemeClr>
                    </a:solidFill>
                  </a:tcPr>
                </a:tc>
                <a:tc>
                  <a:txBody>
                    <a:bodyPr/>
                    <a:lstStyle/>
                    <a:p>
                      <a:pPr algn="ctr" fontAlgn="b"/>
                      <a:r>
                        <a:rPr lang="en-IN" sz="1600" b="0" u="none" strike="noStrike" dirty="0">
                          <a:solidFill>
                            <a:schemeClr val="tx1"/>
                          </a:solidFill>
                          <a:effectLst/>
                          <a:latin typeface="Cambria Math" panose="02040503050406030204" pitchFamily="18" charset="0"/>
                          <a:ea typeface="Cambria Math" panose="02040503050406030204" pitchFamily="18" charset="0"/>
                        </a:rPr>
                        <a:t>1429064</a:t>
                      </a:r>
                      <a:endParaRPr lang="en-IN" sz="1600" b="0" i="0" u="none" strike="noStrike" dirty="0">
                        <a:solidFill>
                          <a:schemeClr val="tx1"/>
                        </a:solidFill>
                        <a:effectLst/>
                        <a:latin typeface="Cambria Math" panose="02040503050406030204" pitchFamily="18" charset="0"/>
                        <a:ea typeface="Cambria Math" panose="02040503050406030204" pitchFamily="18" charset="0"/>
                      </a:endParaRPr>
                    </a:p>
                  </a:txBody>
                  <a:tcPr marL="9525" marR="9525" marT="9525" marB="0" anchor="b">
                    <a:solidFill>
                      <a:schemeClr val="accent1">
                        <a:lumMod val="20000"/>
                        <a:lumOff val="80000"/>
                      </a:schemeClr>
                    </a:solidFill>
                  </a:tcPr>
                </a:tc>
                <a:tc>
                  <a:txBody>
                    <a:bodyPr/>
                    <a:lstStyle/>
                    <a:p>
                      <a:pPr algn="ctr" fontAlgn="b"/>
                      <a:r>
                        <a:rPr lang="en-IN" sz="1600" b="0" u="none" strike="noStrike" dirty="0">
                          <a:solidFill>
                            <a:schemeClr val="tx1"/>
                          </a:solidFill>
                          <a:effectLst/>
                          <a:latin typeface="Cambria Math" panose="02040503050406030204" pitchFamily="18" charset="0"/>
                          <a:ea typeface="Cambria Math" panose="02040503050406030204" pitchFamily="18" charset="0"/>
                        </a:rPr>
                        <a:t>1337440</a:t>
                      </a:r>
                      <a:endParaRPr lang="en-IN" sz="1600" b="0" i="0" u="none" strike="noStrike" dirty="0">
                        <a:solidFill>
                          <a:schemeClr val="tx1"/>
                        </a:solidFill>
                        <a:effectLst/>
                        <a:latin typeface="Cambria Math" panose="02040503050406030204" pitchFamily="18" charset="0"/>
                        <a:ea typeface="Cambria Math" panose="02040503050406030204" pitchFamily="18" charset="0"/>
                      </a:endParaRPr>
                    </a:p>
                  </a:txBody>
                  <a:tcPr marL="9525" marR="9525" marT="9525" marB="0" anchor="b">
                    <a:solidFill>
                      <a:schemeClr val="accent1">
                        <a:lumMod val="20000"/>
                        <a:lumOff val="80000"/>
                      </a:schemeClr>
                    </a:solidFill>
                  </a:tcPr>
                </a:tc>
                <a:tc>
                  <a:txBody>
                    <a:bodyPr/>
                    <a:lstStyle/>
                    <a:p>
                      <a:pPr algn="ctr" fontAlgn="b"/>
                      <a:r>
                        <a:rPr lang="en-IN" sz="1600" b="0" u="none" strike="noStrike">
                          <a:solidFill>
                            <a:schemeClr val="tx1"/>
                          </a:solidFill>
                          <a:effectLst/>
                          <a:latin typeface="Cambria Math" panose="02040503050406030204" pitchFamily="18" charset="0"/>
                          <a:ea typeface="Cambria Math" panose="02040503050406030204" pitchFamily="18" charset="0"/>
                        </a:rPr>
                        <a:t>San Francisco</a:t>
                      </a:r>
                      <a:endParaRPr lang="en-IN" sz="1600" b="0" i="0" u="none" strike="noStrike">
                        <a:solidFill>
                          <a:schemeClr val="tx1"/>
                        </a:solidFill>
                        <a:effectLst/>
                        <a:latin typeface="Cambria Math" panose="02040503050406030204" pitchFamily="18" charset="0"/>
                        <a:ea typeface="Cambria Math" panose="02040503050406030204" pitchFamily="18" charset="0"/>
                      </a:endParaRPr>
                    </a:p>
                  </a:txBody>
                  <a:tcPr marL="9525" marR="9525" marT="9525" marB="0" anchor="b">
                    <a:solidFill>
                      <a:schemeClr val="accent1">
                        <a:lumMod val="20000"/>
                        <a:lumOff val="80000"/>
                      </a:schemeClr>
                    </a:solidFill>
                  </a:tcPr>
                </a:tc>
                <a:tc>
                  <a:txBody>
                    <a:bodyPr/>
                    <a:lstStyle/>
                    <a:p>
                      <a:pPr algn="ctr" fontAlgn="b"/>
                      <a:r>
                        <a:rPr lang="en-IN" sz="1600" b="0" u="none" strike="noStrike" dirty="0">
                          <a:solidFill>
                            <a:schemeClr val="tx1"/>
                          </a:solidFill>
                          <a:effectLst/>
                          <a:latin typeface="Cambria Math" panose="02040503050406030204" pitchFamily="18" charset="0"/>
                          <a:ea typeface="Cambria Math" panose="02040503050406030204" pitchFamily="18" charset="0"/>
                        </a:rPr>
                        <a:t>USA</a:t>
                      </a:r>
                      <a:endParaRPr lang="en-IN" sz="1600" b="0" i="0" u="none" strike="noStrike" dirty="0">
                        <a:solidFill>
                          <a:schemeClr val="tx1"/>
                        </a:solidFill>
                        <a:effectLst/>
                        <a:latin typeface="Cambria Math" panose="02040503050406030204" pitchFamily="18" charset="0"/>
                        <a:ea typeface="Cambria Math" panose="02040503050406030204" pitchFamily="18" charset="0"/>
                      </a:endParaRPr>
                    </a:p>
                  </a:txBody>
                  <a:tcPr marL="9525" marR="9525" marT="9525" marB="0" anchor="b">
                    <a:solidFill>
                      <a:schemeClr val="accent1">
                        <a:lumMod val="20000"/>
                        <a:lumOff val="80000"/>
                      </a:schemeClr>
                    </a:solidFill>
                  </a:tcPr>
                </a:tc>
                <a:tc>
                  <a:txBody>
                    <a:bodyPr/>
                    <a:lstStyle/>
                    <a:p>
                      <a:pPr algn="ctr" fontAlgn="b"/>
                      <a:r>
                        <a:rPr lang="en-IN" sz="1600" b="0" u="none" strike="noStrike">
                          <a:solidFill>
                            <a:schemeClr val="tx1"/>
                          </a:solidFill>
                          <a:effectLst/>
                          <a:latin typeface="Cambria Math" panose="02040503050406030204" pitchFamily="18" charset="0"/>
                          <a:ea typeface="Cambria Math" panose="02040503050406030204" pitchFamily="18" charset="0"/>
                        </a:rPr>
                        <a:t>82850</a:t>
                      </a:r>
                      <a:endParaRPr lang="en-IN" sz="1600" b="0" i="0" u="none" strike="noStrike">
                        <a:solidFill>
                          <a:schemeClr val="tx1"/>
                        </a:solidFill>
                        <a:effectLst/>
                        <a:latin typeface="Cambria Math" panose="02040503050406030204" pitchFamily="18" charset="0"/>
                        <a:ea typeface="Cambria Math" panose="02040503050406030204" pitchFamily="18" charset="0"/>
                      </a:endParaRPr>
                    </a:p>
                  </a:txBody>
                  <a:tcPr marL="9525" marR="9525" marT="9525" marB="0" anchor="b">
                    <a:solidFill>
                      <a:schemeClr val="accent1">
                        <a:lumMod val="20000"/>
                        <a:lumOff val="80000"/>
                      </a:schemeClr>
                    </a:solidFill>
                  </a:tcPr>
                </a:tc>
                <a:tc>
                  <a:txBody>
                    <a:bodyPr/>
                    <a:lstStyle/>
                    <a:p>
                      <a:pPr algn="ctr" fontAlgn="b"/>
                      <a:r>
                        <a:rPr lang="en-IN" sz="1600" b="0" u="none" strike="noStrike">
                          <a:solidFill>
                            <a:schemeClr val="tx1"/>
                          </a:solidFill>
                          <a:effectLst/>
                          <a:latin typeface="Cambria Math" panose="02040503050406030204" pitchFamily="18" charset="0"/>
                          <a:ea typeface="Cambria Math" panose="02040503050406030204" pitchFamily="18" charset="0"/>
                        </a:rPr>
                        <a:t>573240</a:t>
                      </a:r>
                      <a:endParaRPr lang="en-IN" sz="1600" b="0" i="0" u="none" strike="noStrike">
                        <a:solidFill>
                          <a:schemeClr val="tx1"/>
                        </a:solidFill>
                        <a:effectLst/>
                        <a:latin typeface="Cambria Math" panose="02040503050406030204" pitchFamily="18" charset="0"/>
                        <a:ea typeface="Cambria Math" panose="02040503050406030204" pitchFamily="18" charset="0"/>
                      </a:endParaRPr>
                    </a:p>
                  </a:txBody>
                  <a:tcPr marL="9525" marR="9525" marT="9525" marB="0" anchor="b">
                    <a:solidFill>
                      <a:schemeClr val="accent1">
                        <a:lumMod val="20000"/>
                        <a:lumOff val="80000"/>
                      </a:schemeClr>
                    </a:solidFill>
                  </a:tcPr>
                </a:tc>
                <a:extLst>
                  <a:ext uri="{0D108BD9-81ED-4DB2-BD59-A6C34878D82A}">
                    <a16:rowId xmlns:a16="http://schemas.microsoft.com/office/drawing/2014/main" val="3056180828"/>
                  </a:ext>
                </a:extLst>
              </a:tr>
              <a:tr h="416024">
                <a:tc>
                  <a:txBody>
                    <a:bodyPr/>
                    <a:lstStyle/>
                    <a:p>
                      <a:pPr algn="ctr" fontAlgn="b"/>
                      <a:r>
                        <a:rPr lang="en-IN" sz="1600" b="0" u="none" strike="noStrike">
                          <a:solidFill>
                            <a:schemeClr val="tx1"/>
                          </a:solidFill>
                          <a:effectLst/>
                          <a:latin typeface="Cambria Math" panose="02040503050406030204" pitchFamily="18" charset="0"/>
                          <a:ea typeface="Cambria Math" panose="02040503050406030204" pitchFamily="18" charset="0"/>
                        </a:rPr>
                        <a:t>2</a:t>
                      </a:r>
                      <a:endParaRPr lang="en-IN" sz="1600" b="0" i="0" u="none" strike="noStrike">
                        <a:solidFill>
                          <a:schemeClr val="tx1"/>
                        </a:solidFill>
                        <a:effectLst/>
                        <a:latin typeface="Cambria Math" panose="02040503050406030204" pitchFamily="18" charset="0"/>
                        <a:ea typeface="Cambria Math" panose="02040503050406030204" pitchFamily="18" charset="0"/>
                      </a:endParaRPr>
                    </a:p>
                  </a:txBody>
                  <a:tcPr marL="9525" marR="9525" marT="9525" marB="0" anchor="b">
                    <a:solidFill>
                      <a:schemeClr val="accent1">
                        <a:lumMod val="20000"/>
                        <a:lumOff val="80000"/>
                      </a:schemeClr>
                    </a:solidFill>
                  </a:tcPr>
                </a:tc>
                <a:tc>
                  <a:txBody>
                    <a:bodyPr/>
                    <a:lstStyle/>
                    <a:p>
                      <a:pPr algn="ctr" fontAlgn="b"/>
                      <a:r>
                        <a:rPr lang="en-IN" sz="1600" b="0" u="none" strike="noStrike">
                          <a:solidFill>
                            <a:schemeClr val="tx1"/>
                          </a:solidFill>
                          <a:effectLst/>
                          <a:latin typeface="Cambria Math" panose="02040503050406030204" pitchFamily="18" charset="0"/>
                          <a:ea typeface="Cambria Math" panose="02040503050406030204" pitchFamily="18" charset="0"/>
                        </a:rPr>
                        <a:t>2</a:t>
                      </a:r>
                      <a:endParaRPr lang="en-IN" sz="1600" b="0" i="0" u="none" strike="noStrike">
                        <a:solidFill>
                          <a:schemeClr val="tx1"/>
                        </a:solidFill>
                        <a:effectLst/>
                        <a:latin typeface="Cambria Math" panose="02040503050406030204" pitchFamily="18" charset="0"/>
                        <a:ea typeface="Cambria Math" panose="02040503050406030204" pitchFamily="18" charset="0"/>
                      </a:endParaRPr>
                    </a:p>
                  </a:txBody>
                  <a:tcPr marL="9525" marR="9525" marT="9525" marB="0" anchor="b">
                    <a:solidFill>
                      <a:schemeClr val="accent1">
                        <a:lumMod val="20000"/>
                        <a:lumOff val="80000"/>
                      </a:schemeClr>
                    </a:solidFill>
                  </a:tcPr>
                </a:tc>
                <a:tc>
                  <a:txBody>
                    <a:bodyPr/>
                    <a:lstStyle/>
                    <a:p>
                      <a:pPr algn="ctr" fontAlgn="b"/>
                      <a:r>
                        <a:rPr lang="en-IN" sz="1600" b="0" u="none" strike="noStrike" dirty="0">
                          <a:solidFill>
                            <a:schemeClr val="tx1"/>
                          </a:solidFill>
                          <a:effectLst/>
                          <a:latin typeface="Cambria Math" panose="02040503050406030204" pitchFamily="18" charset="0"/>
                          <a:ea typeface="Cambria Math" panose="02040503050406030204" pitchFamily="18" charset="0"/>
                        </a:rPr>
                        <a:t>892539</a:t>
                      </a:r>
                      <a:endParaRPr lang="en-IN" sz="1600" b="0" i="0" u="none" strike="noStrike" dirty="0">
                        <a:solidFill>
                          <a:schemeClr val="tx1"/>
                        </a:solidFill>
                        <a:effectLst/>
                        <a:latin typeface="Cambria Math" panose="02040503050406030204" pitchFamily="18" charset="0"/>
                        <a:ea typeface="Cambria Math" panose="02040503050406030204" pitchFamily="18" charset="0"/>
                      </a:endParaRPr>
                    </a:p>
                  </a:txBody>
                  <a:tcPr marL="9525" marR="9525" marT="9525" marB="0" anchor="b">
                    <a:solidFill>
                      <a:schemeClr val="accent1">
                        <a:lumMod val="20000"/>
                        <a:lumOff val="80000"/>
                      </a:schemeClr>
                    </a:solidFill>
                  </a:tcPr>
                </a:tc>
                <a:tc>
                  <a:txBody>
                    <a:bodyPr/>
                    <a:lstStyle/>
                    <a:p>
                      <a:pPr algn="ctr" fontAlgn="b"/>
                      <a:r>
                        <a:rPr lang="en-IN" sz="1600" b="0" u="none" strike="noStrike" dirty="0">
                          <a:solidFill>
                            <a:schemeClr val="tx1"/>
                          </a:solidFill>
                          <a:effectLst/>
                          <a:latin typeface="Cambria Math" panose="02040503050406030204" pitchFamily="18" charset="0"/>
                          <a:ea typeface="Cambria Math" panose="02040503050406030204" pitchFamily="18" charset="0"/>
                        </a:rPr>
                        <a:t>835882</a:t>
                      </a:r>
                      <a:endParaRPr lang="en-IN" sz="1600" b="0" i="0" u="none" strike="noStrike" dirty="0">
                        <a:solidFill>
                          <a:schemeClr val="tx1"/>
                        </a:solidFill>
                        <a:effectLst/>
                        <a:latin typeface="Cambria Math" panose="02040503050406030204" pitchFamily="18" charset="0"/>
                        <a:ea typeface="Cambria Math" panose="02040503050406030204" pitchFamily="18" charset="0"/>
                      </a:endParaRPr>
                    </a:p>
                  </a:txBody>
                  <a:tcPr marL="9525" marR="9525" marT="9525" marB="0" anchor="b">
                    <a:solidFill>
                      <a:schemeClr val="accent1">
                        <a:lumMod val="20000"/>
                        <a:lumOff val="80000"/>
                      </a:schemeClr>
                    </a:solidFill>
                  </a:tcPr>
                </a:tc>
                <a:tc>
                  <a:txBody>
                    <a:bodyPr/>
                    <a:lstStyle/>
                    <a:p>
                      <a:pPr algn="ctr" fontAlgn="b"/>
                      <a:r>
                        <a:rPr lang="en-IN" sz="1600" b="0" u="none" strike="noStrike" dirty="0">
                          <a:solidFill>
                            <a:schemeClr val="tx1"/>
                          </a:solidFill>
                          <a:effectLst/>
                          <a:latin typeface="Cambria Math" panose="02040503050406030204" pitchFamily="18" charset="0"/>
                          <a:ea typeface="Cambria Math" panose="02040503050406030204" pitchFamily="18" charset="0"/>
                        </a:rPr>
                        <a:t>Boston</a:t>
                      </a:r>
                      <a:endParaRPr lang="en-IN" sz="1600" b="0" i="0" u="none" strike="noStrike" dirty="0">
                        <a:solidFill>
                          <a:schemeClr val="tx1"/>
                        </a:solidFill>
                        <a:effectLst/>
                        <a:latin typeface="Cambria Math" panose="02040503050406030204" pitchFamily="18" charset="0"/>
                        <a:ea typeface="Cambria Math" panose="02040503050406030204" pitchFamily="18" charset="0"/>
                      </a:endParaRPr>
                    </a:p>
                  </a:txBody>
                  <a:tcPr marL="9525" marR="9525" marT="9525" marB="0" anchor="b">
                    <a:solidFill>
                      <a:schemeClr val="accent1">
                        <a:lumMod val="20000"/>
                        <a:lumOff val="80000"/>
                      </a:schemeClr>
                    </a:solidFill>
                  </a:tcPr>
                </a:tc>
                <a:tc>
                  <a:txBody>
                    <a:bodyPr/>
                    <a:lstStyle/>
                    <a:p>
                      <a:pPr algn="ctr" fontAlgn="b"/>
                      <a:r>
                        <a:rPr lang="en-IN" sz="1600" b="0" u="none" strike="noStrike">
                          <a:solidFill>
                            <a:schemeClr val="tx1"/>
                          </a:solidFill>
                          <a:effectLst/>
                          <a:latin typeface="Cambria Math" panose="02040503050406030204" pitchFamily="18" charset="0"/>
                          <a:ea typeface="Cambria Math" panose="02040503050406030204" pitchFamily="18" charset="0"/>
                        </a:rPr>
                        <a:t>USA</a:t>
                      </a:r>
                      <a:endParaRPr lang="en-IN" sz="1600" b="0" i="0" u="none" strike="noStrike">
                        <a:solidFill>
                          <a:schemeClr val="tx1"/>
                        </a:solidFill>
                        <a:effectLst/>
                        <a:latin typeface="Cambria Math" panose="02040503050406030204" pitchFamily="18" charset="0"/>
                        <a:ea typeface="Cambria Math" panose="02040503050406030204" pitchFamily="18" charset="0"/>
                      </a:endParaRPr>
                    </a:p>
                  </a:txBody>
                  <a:tcPr marL="9525" marR="9525" marT="9525" marB="0" anchor="b">
                    <a:solidFill>
                      <a:schemeClr val="accent1">
                        <a:lumMod val="20000"/>
                        <a:lumOff val="80000"/>
                      </a:schemeClr>
                    </a:solidFill>
                  </a:tcPr>
                </a:tc>
                <a:tc>
                  <a:txBody>
                    <a:bodyPr/>
                    <a:lstStyle/>
                    <a:p>
                      <a:pPr algn="ctr" fontAlgn="b"/>
                      <a:r>
                        <a:rPr lang="en-IN" sz="1600" b="0" u="none" strike="noStrike">
                          <a:solidFill>
                            <a:schemeClr val="tx1"/>
                          </a:solidFill>
                          <a:effectLst/>
                          <a:latin typeface="Cambria Math" panose="02040503050406030204" pitchFamily="18" charset="0"/>
                          <a:ea typeface="Cambria Math" panose="02040503050406030204" pitchFamily="18" charset="0"/>
                        </a:rPr>
                        <a:t>77725</a:t>
                      </a:r>
                      <a:endParaRPr lang="en-IN" sz="1600" b="0" i="0" u="none" strike="noStrike">
                        <a:solidFill>
                          <a:schemeClr val="tx1"/>
                        </a:solidFill>
                        <a:effectLst/>
                        <a:latin typeface="Cambria Math" panose="02040503050406030204" pitchFamily="18" charset="0"/>
                        <a:ea typeface="Cambria Math" panose="02040503050406030204" pitchFamily="18" charset="0"/>
                      </a:endParaRPr>
                    </a:p>
                  </a:txBody>
                  <a:tcPr marL="9525" marR="9525" marT="9525" marB="0" anchor="b">
                    <a:solidFill>
                      <a:schemeClr val="accent1">
                        <a:lumMod val="20000"/>
                        <a:lumOff val="80000"/>
                      </a:schemeClr>
                    </a:solidFill>
                  </a:tcPr>
                </a:tc>
                <a:tc>
                  <a:txBody>
                    <a:bodyPr/>
                    <a:lstStyle/>
                    <a:p>
                      <a:pPr algn="ctr" fontAlgn="b"/>
                      <a:r>
                        <a:rPr lang="en-IN" sz="1600" b="0" u="none" strike="noStrike">
                          <a:solidFill>
                            <a:schemeClr val="tx1"/>
                          </a:solidFill>
                          <a:effectLst/>
                          <a:latin typeface="Cambria Math" panose="02040503050406030204" pitchFamily="18" charset="0"/>
                          <a:ea typeface="Cambria Math" panose="02040503050406030204" pitchFamily="18" charset="0"/>
                        </a:rPr>
                        <a:t>349999</a:t>
                      </a:r>
                      <a:endParaRPr lang="en-IN" sz="1600" b="0" i="0" u="none" strike="noStrike">
                        <a:solidFill>
                          <a:schemeClr val="tx1"/>
                        </a:solidFill>
                        <a:effectLst/>
                        <a:latin typeface="Cambria Math" panose="02040503050406030204" pitchFamily="18" charset="0"/>
                        <a:ea typeface="Cambria Math" panose="02040503050406030204" pitchFamily="18" charset="0"/>
                      </a:endParaRPr>
                    </a:p>
                  </a:txBody>
                  <a:tcPr marL="9525" marR="9525" marT="9525" marB="0" anchor="b">
                    <a:solidFill>
                      <a:schemeClr val="accent1">
                        <a:lumMod val="20000"/>
                        <a:lumOff val="80000"/>
                      </a:schemeClr>
                    </a:solidFill>
                  </a:tcPr>
                </a:tc>
                <a:extLst>
                  <a:ext uri="{0D108BD9-81ED-4DB2-BD59-A6C34878D82A}">
                    <a16:rowId xmlns:a16="http://schemas.microsoft.com/office/drawing/2014/main" val="2414682824"/>
                  </a:ext>
                </a:extLst>
              </a:tr>
              <a:tr h="416024">
                <a:tc>
                  <a:txBody>
                    <a:bodyPr/>
                    <a:lstStyle/>
                    <a:p>
                      <a:pPr algn="ctr" fontAlgn="b"/>
                      <a:r>
                        <a:rPr lang="en-IN" sz="1600" b="0" u="none" strike="noStrike">
                          <a:solidFill>
                            <a:schemeClr val="tx1"/>
                          </a:solidFill>
                          <a:effectLst/>
                          <a:latin typeface="Cambria Math" panose="02040503050406030204" pitchFamily="18" charset="0"/>
                          <a:ea typeface="Cambria Math" panose="02040503050406030204" pitchFamily="18" charset="0"/>
                        </a:rPr>
                        <a:t>3</a:t>
                      </a:r>
                      <a:endParaRPr lang="en-IN" sz="1600" b="0" i="0" u="none" strike="noStrike">
                        <a:solidFill>
                          <a:schemeClr val="tx1"/>
                        </a:solidFill>
                        <a:effectLst/>
                        <a:latin typeface="Cambria Math" panose="02040503050406030204" pitchFamily="18" charset="0"/>
                        <a:ea typeface="Cambria Math" panose="02040503050406030204" pitchFamily="18" charset="0"/>
                      </a:endParaRPr>
                    </a:p>
                  </a:txBody>
                  <a:tcPr marL="9525" marR="9525" marT="9525" marB="0" anchor="b">
                    <a:solidFill>
                      <a:schemeClr val="accent1">
                        <a:lumMod val="20000"/>
                        <a:lumOff val="80000"/>
                      </a:schemeClr>
                    </a:solidFill>
                  </a:tcPr>
                </a:tc>
                <a:tc>
                  <a:txBody>
                    <a:bodyPr/>
                    <a:lstStyle/>
                    <a:p>
                      <a:pPr algn="ctr" fontAlgn="b"/>
                      <a:r>
                        <a:rPr lang="en-IN" sz="1600" b="0" u="none" strike="noStrike">
                          <a:solidFill>
                            <a:schemeClr val="tx1"/>
                          </a:solidFill>
                          <a:effectLst/>
                          <a:latin typeface="Cambria Math" panose="02040503050406030204" pitchFamily="18" charset="0"/>
                          <a:ea typeface="Cambria Math" panose="02040503050406030204" pitchFamily="18" charset="0"/>
                        </a:rPr>
                        <a:t>2</a:t>
                      </a:r>
                      <a:endParaRPr lang="en-IN" sz="1600" b="0" i="0" u="none" strike="noStrike">
                        <a:solidFill>
                          <a:schemeClr val="tx1"/>
                        </a:solidFill>
                        <a:effectLst/>
                        <a:latin typeface="Cambria Math" panose="02040503050406030204" pitchFamily="18" charset="0"/>
                        <a:ea typeface="Cambria Math" panose="02040503050406030204" pitchFamily="18" charset="0"/>
                      </a:endParaRPr>
                    </a:p>
                  </a:txBody>
                  <a:tcPr marL="9525" marR="9525" marT="9525" marB="0" anchor="b">
                    <a:solidFill>
                      <a:schemeClr val="accent1">
                        <a:lumMod val="20000"/>
                        <a:lumOff val="80000"/>
                      </a:schemeClr>
                    </a:solidFill>
                  </a:tcPr>
                </a:tc>
                <a:tc>
                  <a:txBody>
                    <a:bodyPr/>
                    <a:lstStyle/>
                    <a:p>
                      <a:pPr algn="ctr" fontAlgn="b"/>
                      <a:r>
                        <a:rPr lang="en-IN" sz="1600" b="0" u="none" strike="noStrike">
                          <a:solidFill>
                            <a:schemeClr val="tx1"/>
                          </a:solidFill>
                          <a:effectLst/>
                          <a:latin typeface="Cambria Math" panose="02040503050406030204" pitchFamily="18" charset="0"/>
                          <a:ea typeface="Cambria Math" panose="02040503050406030204" pitchFamily="18" charset="0"/>
                        </a:rPr>
                        <a:t>1157590</a:t>
                      </a:r>
                      <a:endParaRPr lang="en-IN" sz="1600" b="0" i="0" u="none" strike="noStrike">
                        <a:solidFill>
                          <a:schemeClr val="tx1"/>
                        </a:solidFill>
                        <a:effectLst/>
                        <a:latin typeface="Cambria Math" panose="02040503050406030204" pitchFamily="18" charset="0"/>
                        <a:ea typeface="Cambria Math" panose="02040503050406030204" pitchFamily="18" charset="0"/>
                      </a:endParaRPr>
                    </a:p>
                  </a:txBody>
                  <a:tcPr marL="9525" marR="9525" marT="9525" marB="0" anchor="b">
                    <a:solidFill>
                      <a:schemeClr val="accent1">
                        <a:lumMod val="20000"/>
                        <a:lumOff val="80000"/>
                      </a:schemeClr>
                    </a:solidFill>
                  </a:tcPr>
                </a:tc>
                <a:tc>
                  <a:txBody>
                    <a:bodyPr/>
                    <a:lstStyle/>
                    <a:p>
                      <a:pPr algn="ctr" fontAlgn="b"/>
                      <a:r>
                        <a:rPr lang="en-IN" sz="1600" b="0" u="none" strike="noStrike" dirty="0">
                          <a:solidFill>
                            <a:schemeClr val="tx1"/>
                          </a:solidFill>
                          <a:effectLst/>
                          <a:latin typeface="Cambria Math" panose="02040503050406030204" pitchFamily="18" charset="0"/>
                          <a:ea typeface="Cambria Math" panose="02040503050406030204" pitchFamily="18" charset="0"/>
                        </a:rPr>
                        <a:t>1072619</a:t>
                      </a:r>
                      <a:endParaRPr lang="en-IN" sz="1600" b="0" i="0" u="none" strike="noStrike" dirty="0">
                        <a:solidFill>
                          <a:schemeClr val="tx1"/>
                        </a:solidFill>
                        <a:effectLst/>
                        <a:latin typeface="Cambria Math" panose="02040503050406030204" pitchFamily="18" charset="0"/>
                        <a:ea typeface="Cambria Math" panose="02040503050406030204" pitchFamily="18" charset="0"/>
                      </a:endParaRPr>
                    </a:p>
                  </a:txBody>
                  <a:tcPr marL="9525" marR="9525" marT="9525" marB="0" anchor="b">
                    <a:solidFill>
                      <a:schemeClr val="accent1">
                        <a:lumMod val="20000"/>
                        <a:lumOff val="80000"/>
                      </a:schemeClr>
                    </a:solidFill>
                  </a:tcPr>
                </a:tc>
                <a:tc>
                  <a:txBody>
                    <a:bodyPr/>
                    <a:lstStyle/>
                    <a:p>
                      <a:pPr algn="ctr" fontAlgn="b"/>
                      <a:r>
                        <a:rPr lang="en-IN" sz="1600" b="0" u="none" strike="noStrike">
                          <a:solidFill>
                            <a:schemeClr val="tx1"/>
                          </a:solidFill>
                          <a:effectLst/>
                          <a:latin typeface="Cambria Math" panose="02040503050406030204" pitchFamily="18" charset="0"/>
                          <a:ea typeface="Cambria Math" panose="02040503050406030204" pitchFamily="18" charset="0"/>
                        </a:rPr>
                        <a:t>NYC</a:t>
                      </a:r>
                      <a:endParaRPr lang="en-IN" sz="1600" b="0" i="0" u="none" strike="noStrike">
                        <a:solidFill>
                          <a:schemeClr val="tx1"/>
                        </a:solidFill>
                        <a:effectLst/>
                        <a:latin typeface="Cambria Math" panose="02040503050406030204" pitchFamily="18" charset="0"/>
                        <a:ea typeface="Cambria Math" panose="02040503050406030204" pitchFamily="18" charset="0"/>
                      </a:endParaRPr>
                    </a:p>
                  </a:txBody>
                  <a:tcPr marL="9525" marR="9525" marT="9525" marB="0" anchor="b">
                    <a:solidFill>
                      <a:schemeClr val="accent1">
                        <a:lumMod val="20000"/>
                        <a:lumOff val="80000"/>
                      </a:schemeClr>
                    </a:solidFill>
                  </a:tcPr>
                </a:tc>
                <a:tc>
                  <a:txBody>
                    <a:bodyPr/>
                    <a:lstStyle/>
                    <a:p>
                      <a:pPr algn="ctr" fontAlgn="b"/>
                      <a:r>
                        <a:rPr lang="en-IN" sz="1600" b="0" u="none" strike="noStrike" dirty="0">
                          <a:solidFill>
                            <a:schemeClr val="tx1"/>
                          </a:solidFill>
                          <a:effectLst/>
                          <a:latin typeface="Cambria Math" panose="02040503050406030204" pitchFamily="18" charset="0"/>
                          <a:ea typeface="Cambria Math" panose="02040503050406030204" pitchFamily="18" charset="0"/>
                        </a:rPr>
                        <a:t>USA</a:t>
                      </a:r>
                      <a:endParaRPr lang="en-IN" sz="1600" b="0" i="0" u="none" strike="noStrike" dirty="0">
                        <a:solidFill>
                          <a:schemeClr val="tx1"/>
                        </a:solidFill>
                        <a:effectLst/>
                        <a:latin typeface="Cambria Math" panose="02040503050406030204" pitchFamily="18" charset="0"/>
                        <a:ea typeface="Cambria Math" panose="02040503050406030204" pitchFamily="18" charset="0"/>
                      </a:endParaRPr>
                    </a:p>
                  </a:txBody>
                  <a:tcPr marL="9525" marR="9525" marT="9525" marB="0" anchor="b">
                    <a:solidFill>
                      <a:schemeClr val="accent1">
                        <a:lumMod val="20000"/>
                        <a:lumOff val="80000"/>
                      </a:schemeClr>
                    </a:solidFill>
                  </a:tcPr>
                </a:tc>
                <a:tc>
                  <a:txBody>
                    <a:bodyPr/>
                    <a:lstStyle/>
                    <a:p>
                      <a:pPr algn="ctr" fontAlgn="b"/>
                      <a:r>
                        <a:rPr lang="en-IN" sz="1600" b="0" u="none" strike="noStrike">
                          <a:solidFill>
                            <a:schemeClr val="tx1"/>
                          </a:solidFill>
                          <a:effectLst/>
                          <a:latin typeface="Cambria Math" panose="02040503050406030204" pitchFamily="18" charset="0"/>
                          <a:ea typeface="Cambria Math" panose="02040503050406030204" pitchFamily="18" charset="0"/>
                        </a:rPr>
                        <a:t>74227</a:t>
                      </a:r>
                      <a:endParaRPr lang="en-IN" sz="1600" b="0" i="0" u="none" strike="noStrike">
                        <a:solidFill>
                          <a:schemeClr val="tx1"/>
                        </a:solidFill>
                        <a:effectLst/>
                        <a:latin typeface="Cambria Math" panose="02040503050406030204" pitchFamily="18" charset="0"/>
                        <a:ea typeface="Cambria Math" panose="02040503050406030204" pitchFamily="18" charset="0"/>
                      </a:endParaRPr>
                    </a:p>
                  </a:txBody>
                  <a:tcPr marL="9525" marR="9525" marT="9525" marB="0" anchor="b">
                    <a:solidFill>
                      <a:schemeClr val="accent1">
                        <a:lumMod val="20000"/>
                        <a:lumOff val="80000"/>
                      </a:schemeClr>
                    </a:solidFill>
                  </a:tcPr>
                </a:tc>
                <a:tc>
                  <a:txBody>
                    <a:bodyPr/>
                    <a:lstStyle/>
                    <a:p>
                      <a:pPr algn="ctr" fontAlgn="b"/>
                      <a:r>
                        <a:rPr lang="en-IN" sz="1600" b="0" u="none" strike="noStrike">
                          <a:solidFill>
                            <a:schemeClr val="tx1"/>
                          </a:solidFill>
                          <a:effectLst/>
                          <a:latin typeface="Cambria Math" panose="02040503050406030204" pitchFamily="18" charset="0"/>
                          <a:ea typeface="Cambria Math" panose="02040503050406030204" pitchFamily="18" charset="0"/>
                        </a:rPr>
                        <a:t>464436</a:t>
                      </a:r>
                      <a:endParaRPr lang="en-IN" sz="1600" b="0" i="0" u="none" strike="noStrike">
                        <a:solidFill>
                          <a:schemeClr val="tx1"/>
                        </a:solidFill>
                        <a:effectLst/>
                        <a:latin typeface="Cambria Math" panose="02040503050406030204" pitchFamily="18" charset="0"/>
                        <a:ea typeface="Cambria Math" panose="02040503050406030204" pitchFamily="18" charset="0"/>
                      </a:endParaRPr>
                    </a:p>
                  </a:txBody>
                  <a:tcPr marL="9525" marR="9525" marT="9525" marB="0" anchor="b">
                    <a:solidFill>
                      <a:schemeClr val="accent1">
                        <a:lumMod val="20000"/>
                        <a:lumOff val="80000"/>
                      </a:schemeClr>
                    </a:solidFill>
                  </a:tcPr>
                </a:tc>
                <a:extLst>
                  <a:ext uri="{0D108BD9-81ED-4DB2-BD59-A6C34878D82A}">
                    <a16:rowId xmlns:a16="http://schemas.microsoft.com/office/drawing/2014/main" val="2725004713"/>
                  </a:ext>
                </a:extLst>
              </a:tr>
              <a:tr h="416024">
                <a:tc>
                  <a:txBody>
                    <a:bodyPr/>
                    <a:lstStyle/>
                    <a:p>
                      <a:pPr algn="ctr" fontAlgn="b"/>
                      <a:r>
                        <a:rPr lang="en-IN" sz="1600" b="0" u="none" strike="noStrike" dirty="0">
                          <a:solidFill>
                            <a:schemeClr val="tx1"/>
                          </a:solidFill>
                          <a:effectLst/>
                          <a:latin typeface="Cambria Math" panose="02040503050406030204" pitchFamily="18" charset="0"/>
                          <a:ea typeface="Cambria Math" panose="02040503050406030204" pitchFamily="18" charset="0"/>
                        </a:rPr>
                        <a:t>4</a:t>
                      </a:r>
                      <a:endParaRPr lang="en-IN" sz="1600" b="0" i="0" u="none" strike="noStrike" dirty="0">
                        <a:solidFill>
                          <a:schemeClr val="tx1"/>
                        </a:solidFill>
                        <a:effectLst/>
                        <a:latin typeface="Cambria Math" panose="02040503050406030204" pitchFamily="18" charset="0"/>
                        <a:ea typeface="Cambria Math" panose="02040503050406030204" pitchFamily="18" charset="0"/>
                      </a:endParaRPr>
                    </a:p>
                  </a:txBody>
                  <a:tcPr marL="9525" marR="9525" marT="9525" marB="0" anchor="b">
                    <a:solidFill>
                      <a:schemeClr val="accent5">
                        <a:lumMod val="60000"/>
                        <a:lumOff val="40000"/>
                      </a:schemeClr>
                    </a:solidFill>
                  </a:tcPr>
                </a:tc>
                <a:tc>
                  <a:txBody>
                    <a:bodyPr/>
                    <a:lstStyle/>
                    <a:p>
                      <a:pPr algn="ctr" fontAlgn="b"/>
                      <a:r>
                        <a:rPr lang="en-IN" sz="1600" b="0" u="none" strike="noStrike" dirty="0">
                          <a:solidFill>
                            <a:schemeClr val="tx1"/>
                          </a:solidFill>
                          <a:effectLst/>
                          <a:latin typeface="Cambria Math" panose="02040503050406030204" pitchFamily="18" charset="0"/>
                          <a:ea typeface="Cambria Math" panose="02040503050406030204" pitchFamily="18" charset="0"/>
                        </a:rPr>
                        <a:t>5</a:t>
                      </a:r>
                      <a:endParaRPr lang="en-IN" sz="1600" b="0" i="0" u="none" strike="noStrike" dirty="0">
                        <a:solidFill>
                          <a:schemeClr val="tx1"/>
                        </a:solidFill>
                        <a:effectLst/>
                        <a:latin typeface="Cambria Math" panose="02040503050406030204" pitchFamily="18" charset="0"/>
                        <a:ea typeface="Cambria Math" panose="02040503050406030204" pitchFamily="18" charset="0"/>
                      </a:endParaRPr>
                    </a:p>
                  </a:txBody>
                  <a:tcPr marL="9525" marR="9525" marT="9525" marB="0" anchor="b">
                    <a:solidFill>
                      <a:schemeClr val="accent5">
                        <a:lumMod val="60000"/>
                        <a:lumOff val="40000"/>
                      </a:schemeClr>
                    </a:solidFill>
                  </a:tcPr>
                </a:tc>
                <a:tc>
                  <a:txBody>
                    <a:bodyPr/>
                    <a:lstStyle/>
                    <a:p>
                      <a:pPr algn="ctr" fontAlgn="b"/>
                      <a:r>
                        <a:rPr lang="en-IN" sz="1600" b="0" u="none" strike="noStrike" dirty="0">
                          <a:solidFill>
                            <a:schemeClr val="tx1"/>
                          </a:solidFill>
                          <a:effectLst/>
                          <a:latin typeface="Cambria Math" panose="02040503050406030204" pitchFamily="18" charset="0"/>
                          <a:ea typeface="Cambria Math" panose="02040503050406030204" pitchFamily="18" charset="0"/>
                        </a:rPr>
                        <a:t>3083762</a:t>
                      </a:r>
                      <a:endParaRPr lang="en-IN" sz="1600" b="0" i="0" u="none" strike="noStrike" dirty="0">
                        <a:solidFill>
                          <a:schemeClr val="tx1"/>
                        </a:solidFill>
                        <a:effectLst/>
                        <a:latin typeface="Cambria Math" panose="02040503050406030204" pitchFamily="18" charset="0"/>
                        <a:ea typeface="Cambria Math" panose="02040503050406030204" pitchFamily="18" charset="0"/>
                      </a:endParaRPr>
                    </a:p>
                  </a:txBody>
                  <a:tcPr marL="9525" marR="9525" marT="9525" marB="0" anchor="b">
                    <a:solidFill>
                      <a:schemeClr val="accent5">
                        <a:lumMod val="60000"/>
                        <a:lumOff val="40000"/>
                      </a:schemeClr>
                    </a:solidFill>
                  </a:tcPr>
                </a:tc>
                <a:tc>
                  <a:txBody>
                    <a:bodyPr/>
                    <a:lstStyle/>
                    <a:p>
                      <a:pPr algn="ctr" fontAlgn="b"/>
                      <a:r>
                        <a:rPr lang="en-IN" sz="1600" b="0" u="none" strike="noStrike" dirty="0">
                          <a:solidFill>
                            <a:schemeClr val="tx1"/>
                          </a:solidFill>
                          <a:effectLst/>
                          <a:latin typeface="Cambria Math" panose="02040503050406030204" pitchFamily="18" charset="0"/>
                          <a:ea typeface="Cambria Math" panose="02040503050406030204" pitchFamily="18" charset="0"/>
                        </a:rPr>
                        <a:t>2819169</a:t>
                      </a:r>
                      <a:endParaRPr lang="en-IN" sz="1600" b="0" i="0" u="none" strike="noStrike" dirty="0">
                        <a:solidFill>
                          <a:schemeClr val="tx1"/>
                        </a:solidFill>
                        <a:effectLst/>
                        <a:latin typeface="Cambria Math" panose="02040503050406030204" pitchFamily="18" charset="0"/>
                        <a:ea typeface="Cambria Math" panose="02040503050406030204" pitchFamily="18" charset="0"/>
                      </a:endParaRPr>
                    </a:p>
                  </a:txBody>
                  <a:tcPr marL="9525" marR="9525" marT="9525" marB="0" anchor="b">
                    <a:solidFill>
                      <a:schemeClr val="accent5">
                        <a:lumMod val="60000"/>
                        <a:lumOff val="40000"/>
                      </a:schemeClr>
                    </a:solidFill>
                  </a:tcPr>
                </a:tc>
                <a:tc>
                  <a:txBody>
                    <a:bodyPr/>
                    <a:lstStyle/>
                    <a:p>
                      <a:pPr algn="ctr" fontAlgn="b"/>
                      <a:r>
                        <a:rPr lang="en-IN" sz="1600" b="0" u="none" strike="noStrike" dirty="0">
                          <a:solidFill>
                            <a:schemeClr val="tx1"/>
                          </a:solidFill>
                          <a:effectLst/>
                          <a:latin typeface="Cambria Math" panose="02040503050406030204" pitchFamily="18" charset="0"/>
                          <a:ea typeface="Cambria Math" panose="02040503050406030204" pitchFamily="18" charset="0"/>
                        </a:rPr>
                        <a:t>Paris</a:t>
                      </a:r>
                      <a:endParaRPr lang="en-IN" sz="1600" b="0" i="0" u="none" strike="noStrike" dirty="0">
                        <a:solidFill>
                          <a:schemeClr val="tx1"/>
                        </a:solidFill>
                        <a:effectLst/>
                        <a:latin typeface="Cambria Math" panose="02040503050406030204" pitchFamily="18" charset="0"/>
                        <a:ea typeface="Cambria Math" panose="02040503050406030204" pitchFamily="18" charset="0"/>
                      </a:endParaRPr>
                    </a:p>
                  </a:txBody>
                  <a:tcPr marL="9525" marR="9525" marT="9525" marB="0" anchor="b">
                    <a:solidFill>
                      <a:schemeClr val="accent5">
                        <a:lumMod val="60000"/>
                        <a:lumOff val="40000"/>
                      </a:schemeClr>
                    </a:solidFill>
                  </a:tcPr>
                </a:tc>
                <a:tc>
                  <a:txBody>
                    <a:bodyPr/>
                    <a:lstStyle/>
                    <a:p>
                      <a:pPr algn="ctr" fontAlgn="b"/>
                      <a:r>
                        <a:rPr lang="en-IN" sz="1600" b="0" u="none" strike="noStrike" dirty="0">
                          <a:solidFill>
                            <a:schemeClr val="tx1"/>
                          </a:solidFill>
                          <a:effectLst/>
                          <a:latin typeface="Cambria Math" panose="02040503050406030204" pitchFamily="18" charset="0"/>
                          <a:ea typeface="Cambria Math" panose="02040503050406030204" pitchFamily="18" charset="0"/>
                        </a:rPr>
                        <a:t>France</a:t>
                      </a:r>
                      <a:endParaRPr lang="en-IN" sz="1600" b="0" i="0" u="none" strike="noStrike" dirty="0">
                        <a:solidFill>
                          <a:schemeClr val="tx1"/>
                        </a:solidFill>
                        <a:effectLst/>
                        <a:latin typeface="Cambria Math" panose="02040503050406030204" pitchFamily="18" charset="0"/>
                        <a:ea typeface="Cambria Math" panose="02040503050406030204" pitchFamily="18" charset="0"/>
                      </a:endParaRPr>
                    </a:p>
                  </a:txBody>
                  <a:tcPr marL="9525" marR="9525" marT="9525" marB="0" anchor="b">
                    <a:solidFill>
                      <a:schemeClr val="accent5">
                        <a:lumMod val="60000"/>
                        <a:lumOff val="40000"/>
                      </a:schemeClr>
                    </a:solidFill>
                  </a:tcPr>
                </a:tc>
                <a:tc>
                  <a:txBody>
                    <a:bodyPr/>
                    <a:lstStyle/>
                    <a:p>
                      <a:pPr algn="ctr" fontAlgn="b"/>
                      <a:r>
                        <a:rPr lang="en-IN" sz="1600" b="0" u="none" strike="noStrike" dirty="0">
                          <a:solidFill>
                            <a:schemeClr val="tx1"/>
                          </a:solidFill>
                          <a:effectLst/>
                          <a:latin typeface="Cambria Math" panose="02040503050406030204" pitchFamily="18" charset="0"/>
                          <a:ea typeface="Cambria Math" panose="02040503050406030204" pitchFamily="18" charset="0"/>
                        </a:rPr>
                        <a:t>82924</a:t>
                      </a:r>
                      <a:endParaRPr lang="en-IN" sz="1600" b="0" i="0" u="none" strike="noStrike" dirty="0">
                        <a:solidFill>
                          <a:schemeClr val="tx1"/>
                        </a:solidFill>
                        <a:effectLst/>
                        <a:latin typeface="Cambria Math" panose="02040503050406030204" pitchFamily="18" charset="0"/>
                        <a:ea typeface="Cambria Math" panose="02040503050406030204" pitchFamily="18" charset="0"/>
                      </a:endParaRPr>
                    </a:p>
                  </a:txBody>
                  <a:tcPr marL="9525" marR="9525" marT="9525" marB="0" anchor="b">
                    <a:solidFill>
                      <a:schemeClr val="accent5">
                        <a:lumMod val="60000"/>
                        <a:lumOff val="40000"/>
                      </a:schemeClr>
                    </a:solidFill>
                  </a:tcPr>
                </a:tc>
                <a:tc>
                  <a:txBody>
                    <a:bodyPr/>
                    <a:lstStyle/>
                    <a:p>
                      <a:pPr algn="ctr" fontAlgn="b"/>
                      <a:r>
                        <a:rPr lang="en-IN" sz="1600" b="0" u="none" strike="noStrike" dirty="0">
                          <a:solidFill>
                            <a:schemeClr val="tx1"/>
                          </a:solidFill>
                          <a:effectLst/>
                          <a:latin typeface="Cambria Math" panose="02040503050406030204" pitchFamily="18" charset="0"/>
                          <a:ea typeface="Cambria Math" panose="02040503050406030204" pitchFamily="18" charset="0"/>
                        </a:rPr>
                        <a:t>1237142</a:t>
                      </a:r>
                      <a:endParaRPr lang="en-IN" sz="1600" b="0" i="0" u="none" strike="noStrike" dirty="0">
                        <a:solidFill>
                          <a:schemeClr val="tx1"/>
                        </a:solidFill>
                        <a:effectLst/>
                        <a:latin typeface="Cambria Math" panose="02040503050406030204" pitchFamily="18" charset="0"/>
                        <a:ea typeface="Cambria Math" panose="02040503050406030204" pitchFamily="18" charset="0"/>
                      </a:endParaRPr>
                    </a:p>
                  </a:txBody>
                  <a:tcPr marL="9525" marR="9525" marT="9525" marB="0" anchor="b">
                    <a:solidFill>
                      <a:schemeClr val="accent5">
                        <a:lumMod val="60000"/>
                        <a:lumOff val="40000"/>
                      </a:schemeClr>
                    </a:solidFill>
                  </a:tcPr>
                </a:tc>
                <a:extLst>
                  <a:ext uri="{0D108BD9-81ED-4DB2-BD59-A6C34878D82A}">
                    <a16:rowId xmlns:a16="http://schemas.microsoft.com/office/drawing/2014/main" val="552174286"/>
                  </a:ext>
                </a:extLst>
              </a:tr>
              <a:tr h="416024">
                <a:tc>
                  <a:txBody>
                    <a:bodyPr/>
                    <a:lstStyle/>
                    <a:p>
                      <a:pPr algn="ctr" fontAlgn="b"/>
                      <a:r>
                        <a:rPr lang="en-IN" sz="1600" b="0" u="none" strike="noStrike">
                          <a:solidFill>
                            <a:schemeClr val="tx1"/>
                          </a:solidFill>
                          <a:effectLst/>
                          <a:latin typeface="Cambria Math" panose="02040503050406030204" pitchFamily="18" charset="0"/>
                          <a:ea typeface="Cambria Math" panose="02040503050406030204" pitchFamily="18" charset="0"/>
                        </a:rPr>
                        <a:t>5</a:t>
                      </a:r>
                      <a:endParaRPr lang="en-IN" sz="1600" b="0" i="0" u="none" strike="noStrike">
                        <a:solidFill>
                          <a:schemeClr val="tx1"/>
                        </a:solidFill>
                        <a:effectLst/>
                        <a:latin typeface="Cambria Math" panose="02040503050406030204" pitchFamily="18" charset="0"/>
                        <a:ea typeface="Cambria Math" panose="02040503050406030204" pitchFamily="18" charset="0"/>
                      </a:endParaRPr>
                    </a:p>
                  </a:txBody>
                  <a:tcPr marL="9525" marR="9525" marT="9525" marB="0" anchor="b">
                    <a:solidFill>
                      <a:schemeClr val="accent1">
                        <a:lumMod val="20000"/>
                        <a:lumOff val="80000"/>
                      </a:schemeClr>
                    </a:solidFill>
                  </a:tcPr>
                </a:tc>
                <a:tc>
                  <a:txBody>
                    <a:bodyPr/>
                    <a:lstStyle/>
                    <a:p>
                      <a:pPr algn="ctr" fontAlgn="b"/>
                      <a:r>
                        <a:rPr lang="en-IN" sz="1600" b="0" u="none" strike="noStrike">
                          <a:solidFill>
                            <a:schemeClr val="tx1"/>
                          </a:solidFill>
                          <a:effectLst/>
                          <a:latin typeface="Cambria Math" panose="02040503050406030204" pitchFamily="18" charset="0"/>
                          <a:ea typeface="Cambria Math" panose="02040503050406030204" pitchFamily="18" charset="0"/>
                        </a:rPr>
                        <a:t>2</a:t>
                      </a:r>
                      <a:endParaRPr lang="en-IN" sz="1600" b="0" i="0" u="none" strike="noStrike">
                        <a:solidFill>
                          <a:schemeClr val="tx1"/>
                        </a:solidFill>
                        <a:effectLst/>
                        <a:latin typeface="Cambria Math" panose="02040503050406030204" pitchFamily="18" charset="0"/>
                        <a:ea typeface="Cambria Math" panose="02040503050406030204" pitchFamily="18" charset="0"/>
                      </a:endParaRPr>
                    </a:p>
                  </a:txBody>
                  <a:tcPr marL="9525" marR="9525" marT="9525" marB="0" anchor="b">
                    <a:solidFill>
                      <a:schemeClr val="accent1">
                        <a:lumMod val="20000"/>
                        <a:lumOff val="80000"/>
                      </a:schemeClr>
                    </a:solidFill>
                  </a:tcPr>
                </a:tc>
                <a:tc>
                  <a:txBody>
                    <a:bodyPr/>
                    <a:lstStyle/>
                    <a:p>
                      <a:pPr algn="ctr" fontAlgn="b"/>
                      <a:r>
                        <a:rPr lang="en-IN" sz="1600" b="0" u="none" strike="noStrike">
                          <a:solidFill>
                            <a:schemeClr val="tx1"/>
                          </a:solidFill>
                          <a:effectLst/>
                          <a:latin typeface="Cambria Math" panose="02040503050406030204" pitchFamily="18" charset="0"/>
                          <a:ea typeface="Cambria Math" panose="02040503050406030204" pitchFamily="18" charset="0"/>
                        </a:rPr>
                        <a:t>457110</a:t>
                      </a:r>
                      <a:endParaRPr lang="en-IN" sz="1600" b="0" i="0" u="none" strike="noStrike">
                        <a:solidFill>
                          <a:schemeClr val="tx1"/>
                        </a:solidFill>
                        <a:effectLst/>
                        <a:latin typeface="Cambria Math" panose="02040503050406030204" pitchFamily="18" charset="0"/>
                        <a:ea typeface="Cambria Math" panose="02040503050406030204" pitchFamily="18" charset="0"/>
                      </a:endParaRPr>
                    </a:p>
                  </a:txBody>
                  <a:tcPr marL="9525" marR="9525" marT="9525" marB="0" anchor="b">
                    <a:solidFill>
                      <a:schemeClr val="accent1">
                        <a:lumMod val="20000"/>
                        <a:lumOff val="80000"/>
                      </a:schemeClr>
                    </a:solidFill>
                  </a:tcPr>
                </a:tc>
                <a:tc>
                  <a:txBody>
                    <a:bodyPr/>
                    <a:lstStyle/>
                    <a:p>
                      <a:pPr algn="ctr" fontAlgn="b"/>
                      <a:r>
                        <a:rPr lang="en-IN" sz="1600" b="0" u="none" strike="noStrike" dirty="0">
                          <a:solidFill>
                            <a:schemeClr val="tx1"/>
                          </a:solidFill>
                          <a:effectLst/>
                          <a:latin typeface="Cambria Math" panose="02040503050406030204" pitchFamily="18" charset="0"/>
                          <a:ea typeface="Cambria Math" panose="02040503050406030204" pitchFamily="18" charset="0"/>
                        </a:rPr>
                        <a:t>1324326</a:t>
                      </a:r>
                      <a:endParaRPr lang="en-IN" sz="1600" b="0" i="0" u="none" strike="noStrike" dirty="0">
                        <a:solidFill>
                          <a:schemeClr val="tx1"/>
                        </a:solidFill>
                        <a:effectLst/>
                        <a:latin typeface="Cambria Math" panose="02040503050406030204" pitchFamily="18" charset="0"/>
                        <a:ea typeface="Cambria Math" panose="02040503050406030204" pitchFamily="18" charset="0"/>
                      </a:endParaRPr>
                    </a:p>
                  </a:txBody>
                  <a:tcPr marL="9525" marR="9525" marT="9525" marB="0" anchor="b">
                    <a:solidFill>
                      <a:schemeClr val="accent1">
                        <a:lumMod val="20000"/>
                        <a:lumOff val="80000"/>
                      </a:schemeClr>
                    </a:solidFill>
                  </a:tcPr>
                </a:tc>
                <a:tc>
                  <a:txBody>
                    <a:bodyPr/>
                    <a:lstStyle/>
                    <a:p>
                      <a:pPr algn="ctr" fontAlgn="b"/>
                      <a:r>
                        <a:rPr lang="en-IN" sz="1600" b="0" u="none" strike="noStrike" dirty="0">
                          <a:solidFill>
                            <a:schemeClr val="tx1"/>
                          </a:solidFill>
                          <a:effectLst/>
                          <a:latin typeface="Cambria Math" panose="02040503050406030204" pitchFamily="18" charset="0"/>
                          <a:ea typeface="Cambria Math" panose="02040503050406030204" pitchFamily="18" charset="0"/>
                        </a:rPr>
                        <a:t>Tokyo</a:t>
                      </a:r>
                      <a:endParaRPr lang="en-IN" sz="1600" b="0" i="0" u="none" strike="noStrike" dirty="0">
                        <a:solidFill>
                          <a:schemeClr val="tx1"/>
                        </a:solidFill>
                        <a:effectLst/>
                        <a:latin typeface="Cambria Math" panose="02040503050406030204" pitchFamily="18" charset="0"/>
                        <a:ea typeface="Cambria Math" panose="02040503050406030204" pitchFamily="18" charset="0"/>
                      </a:endParaRPr>
                    </a:p>
                  </a:txBody>
                  <a:tcPr marL="9525" marR="9525" marT="9525" marB="0" anchor="b">
                    <a:solidFill>
                      <a:schemeClr val="accent1">
                        <a:lumMod val="20000"/>
                        <a:lumOff val="80000"/>
                      </a:schemeClr>
                    </a:solidFill>
                  </a:tcPr>
                </a:tc>
                <a:tc>
                  <a:txBody>
                    <a:bodyPr/>
                    <a:lstStyle/>
                    <a:p>
                      <a:pPr algn="ctr" fontAlgn="b"/>
                      <a:r>
                        <a:rPr lang="en-IN" sz="1600" b="0" u="none" strike="noStrike" dirty="0">
                          <a:solidFill>
                            <a:schemeClr val="tx1"/>
                          </a:solidFill>
                          <a:effectLst/>
                          <a:latin typeface="Cambria Math" panose="02040503050406030204" pitchFamily="18" charset="0"/>
                          <a:ea typeface="Cambria Math" panose="02040503050406030204" pitchFamily="18" charset="0"/>
                        </a:rPr>
                        <a:t>Japan</a:t>
                      </a:r>
                      <a:endParaRPr lang="en-IN" sz="1600" b="0" i="0" u="none" strike="noStrike" dirty="0">
                        <a:solidFill>
                          <a:schemeClr val="tx1"/>
                        </a:solidFill>
                        <a:effectLst/>
                        <a:latin typeface="Cambria Math" panose="02040503050406030204" pitchFamily="18" charset="0"/>
                        <a:ea typeface="Cambria Math" panose="02040503050406030204" pitchFamily="18" charset="0"/>
                      </a:endParaRPr>
                    </a:p>
                  </a:txBody>
                  <a:tcPr marL="9525" marR="9525" marT="9525" marB="0" anchor="b">
                    <a:solidFill>
                      <a:schemeClr val="accent1">
                        <a:lumMod val="20000"/>
                        <a:lumOff val="80000"/>
                      </a:schemeClr>
                    </a:solidFill>
                  </a:tcPr>
                </a:tc>
                <a:tc>
                  <a:txBody>
                    <a:bodyPr/>
                    <a:lstStyle/>
                    <a:p>
                      <a:pPr algn="ctr" fontAlgn="b"/>
                      <a:r>
                        <a:rPr lang="en-IN" sz="1600" b="0" u="none" strike="noStrike" dirty="0">
                          <a:solidFill>
                            <a:schemeClr val="tx1"/>
                          </a:solidFill>
                          <a:effectLst/>
                          <a:latin typeface="Cambria Math" panose="02040503050406030204" pitchFamily="18" charset="0"/>
                          <a:ea typeface="Cambria Math" panose="02040503050406030204" pitchFamily="18" charset="0"/>
                        </a:rPr>
                        <a:t>83900</a:t>
                      </a:r>
                      <a:endParaRPr lang="en-IN" sz="1600" b="0" i="0" u="none" strike="noStrike" dirty="0">
                        <a:solidFill>
                          <a:schemeClr val="tx1"/>
                        </a:solidFill>
                        <a:effectLst/>
                        <a:latin typeface="Cambria Math" panose="02040503050406030204" pitchFamily="18" charset="0"/>
                        <a:ea typeface="Cambria Math" panose="02040503050406030204" pitchFamily="18" charset="0"/>
                      </a:endParaRPr>
                    </a:p>
                  </a:txBody>
                  <a:tcPr marL="9525" marR="9525" marT="9525" marB="0" anchor="b">
                    <a:solidFill>
                      <a:schemeClr val="accent1">
                        <a:lumMod val="20000"/>
                        <a:lumOff val="80000"/>
                      </a:schemeClr>
                    </a:solidFill>
                  </a:tcPr>
                </a:tc>
                <a:tc>
                  <a:txBody>
                    <a:bodyPr/>
                    <a:lstStyle/>
                    <a:p>
                      <a:pPr algn="ctr" fontAlgn="b"/>
                      <a:r>
                        <a:rPr lang="en-IN" sz="1600" b="0" u="none" strike="noStrike">
                          <a:solidFill>
                            <a:schemeClr val="tx1"/>
                          </a:solidFill>
                          <a:effectLst/>
                          <a:latin typeface="Cambria Math" panose="02040503050406030204" pitchFamily="18" charset="0"/>
                          <a:ea typeface="Cambria Math" panose="02040503050406030204" pitchFamily="18" charset="0"/>
                        </a:rPr>
                        <a:t>181182</a:t>
                      </a:r>
                      <a:endParaRPr lang="en-IN" sz="1600" b="0" i="0" u="none" strike="noStrike">
                        <a:solidFill>
                          <a:schemeClr val="tx1"/>
                        </a:solidFill>
                        <a:effectLst/>
                        <a:latin typeface="Cambria Math" panose="02040503050406030204" pitchFamily="18" charset="0"/>
                        <a:ea typeface="Cambria Math" panose="02040503050406030204" pitchFamily="18" charset="0"/>
                      </a:endParaRPr>
                    </a:p>
                  </a:txBody>
                  <a:tcPr marL="9525" marR="9525" marT="9525" marB="0" anchor="b">
                    <a:solidFill>
                      <a:schemeClr val="accent1">
                        <a:lumMod val="20000"/>
                        <a:lumOff val="80000"/>
                      </a:schemeClr>
                    </a:solidFill>
                  </a:tcPr>
                </a:tc>
                <a:extLst>
                  <a:ext uri="{0D108BD9-81ED-4DB2-BD59-A6C34878D82A}">
                    <a16:rowId xmlns:a16="http://schemas.microsoft.com/office/drawing/2014/main" val="3550938490"/>
                  </a:ext>
                </a:extLst>
              </a:tr>
              <a:tr h="416024">
                <a:tc>
                  <a:txBody>
                    <a:bodyPr/>
                    <a:lstStyle/>
                    <a:p>
                      <a:pPr algn="ctr" fontAlgn="b"/>
                      <a:r>
                        <a:rPr lang="en-IN" sz="1600" b="0" u="none" strike="noStrike">
                          <a:solidFill>
                            <a:schemeClr val="tx1"/>
                          </a:solidFill>
                          <a:effectLst/>
                          <a:latin typeface="Cambria Math" panose="02040503050406030204" pitchFamily="18" charset="0"/>
                          <a:ea typeface="Cambria Math" panose="02040503050406030204" pitchFamily="18" charset="0"/>
                        </a:rPr>
                        <a:t>6</a:t>
                      </a:r>
                      <a:endParaRPr lang="en-IN" sz="1600" b="0" i="0" u="none" strike="noStrike">
                        <a:solidFill>
                          <a:schemeClr val="tx1"/>
                        </a:solidFill>
                        <a:effectLst/>
                        <a:latin typeface="Cambria Math" panose="02040503050406030204" pitchFamily="18" charset="0"/>
                        <a:ea typeface="Cambria Math" panose="02040503050406030204" pitchFamily="18" charset="0"/>
                      </a:endParaRPr>
                    </a:p>
                  </a:txBody>
                  <a:tcPr marL="9525" marR="9525" marT="9525" marB="0" anchor="b">
                    <a:solidFill>
                      <a:schemeClr val="accent1">
                        <a:lumMod val="20000"/>
                        <a:lumOff val="80000"/>
                      </a:schemeClr>
                    </a:solidFill>
                  </a:tcPr>
                </a:tc>
                <a:tc>
                  <a:txBody>
                    <a:bodyPr/>
                    <a:lstStyle/>
                    <a:p>
                      <a:pPr algn="ctr" fontAlgn="b"/>
                      <a:r>
                        <a:rPr lang="en-IN" sz="1600" b="0" u="none" strike="noStrike">
                          <a:solidFill>
                            <a:schemeClr val="tx1"/>
                          </a:solidFill>
                          <a:effectLst/>
                          <a:latin typeface="Cambria Math" panose="02040503050406030204" pitchFamily="18" charset="0"/>
                          <a:ea typeface="Cambria Math" panose="02040503050406030204" pitchFamily="18" charset="0"/>
                        </a:rPr>
                        <a:t>4</a:t>
                      </a:r>
                      <a:endParaRPr lang="en-IN" sz="1600" b="0" i="0" u="none" strike="noStrike">
                        <a:solidFill>
                          <a:schemeClr val="tx1"/>
                        </a:solidFill>
                        <a:effectLst/>
                        <a:latin typeface="Cambria Math" panose="02040503050406030204" pitchFamily="18" charset="0"/>
                        <a:ea typeface="Cambria Math" panose="02040503050406030204" pitchFamily="18" charset="0"/>
                      </a:endParaRPr>
                    </a:p>
                  </a:txBody>
                  <a:tcPr marL="9525" marR="9525" marT="9525" marB="0" anchor="b">
                    <a:solidFill>
                      <a:schemeClr val="accent1">
                        <a:lumMod val="20000"/>
                        <a:lumOff val="80000"/>
                      </a:schemeClr>
                    </a:solidFill>
                  </a:tcPr>
                </a:tc>
                <a:tc>
                  <a:txBody>
                    <a:bodyPr/>
                    <a:lstStyle/>
                    <a:p>
                      <a:pPr algn="ctr" fontAlgn="b"/>
                      <a:r>
                        <a:rPr lang="en-IN" sz="1600" b="0" u="none" strike="noStrike">
                          <a:solidFill>
                            <a:schemeClr val="tx1"/>
                          </a:solidFill>
                          <a:effectLst/>
                          <a:latin typeface="Cambria Math" panose="02040503050406030204" pitchFamily="18" charset="0"/>
                          <a:ea typeface="Cambria Math" panose="02040503050406030204" pitchFamily="18" charset="0"/>
                        </a:rPr>
                        <a:t>1147176</a:t>
                      </a:r>
                      <a:endParaRPr lang="en-IN" sz="1600" b="0" i="0" u="none" strike="noStrike">
                        <a:solidFill>
                          <a:schemeClr val="tx1"/>
                        </a:solidFill>
                        <a:effectLst/>
                        <a:latin typeface="Cambria Math" panose="02040503050406030204" pitchFamily="18" charset="0"/>
                        <a:ea typeface="Cambria Math" panose="02040503050406030204" pitchFamily="18" charset="0"/>
                      </a:endParaRPr>
                    </a:p>
                  </a:txBody>
                  <a:tcPr marL="9525" marR="9525" marT="9525" marB="0" anchor="b">
                    <a:solidFill>
                      <a:schemeClr val="accent1">
                        <a:lumMod val="20000"/>
                        <a:lumOff val="80000"/>
                      </a:schemeClr>
                    </a:solidFill>
                  </a:tcPr>
                </a:tc>
                <a:tc>
                  <a:txBody>
                    <a:bodyPr/>
                    <a:lstStyle/>
                    <a:p>
                      <a:pPr algn="ctr" fontAlgn="b"/>
                      <a:r>
                        <a:rPr lang="en-IN" sz="1600" b="0" u="none" strike="noStrike" dirty="0">
                          <a:solidFill>
                            <a:schemeClr val="tx1"/>
                          </a:solidFill>
                          <a:effectLst/>
                          <a:latin typeface="Cambria Math" panose="02040503050406030204" pitchFamily="18" charset="0"/>
                          <a:ea typeface="Cambria Math" panose="02040503050406030204" pitchFamily="18" charset="0"/>
                        </a:rPr>
                        <a:t>1007293</a:t>
                      </a:r>
                      <a:endParaRPr lang="en-IN" sz="1600" b="0" i="0" u="none" strike="noStrike" dirty="0">
                        <a:solidFill>
                          <a:schemeClr val="tx1"/>
                        </a:solidFill>
                        <a:effectLst/>
                        <a:latin typeface="Cambria Math" panose="02040503050406030204" pitchFamily="18" charset="0"/>
                        <a:ea typeface="Cambria Math" panose="02040503050406030204" pitchFamily="18" charset="0"/>
                      </a:endParaRPr>
                    </a:p>
                  </a:txBody>
                  <a:tcPr marL="9525" marR="9525" marT="9525" marB="0" anchor="b">
                    <a:solidFill>
                      <a:schemeClr val="accent1">
                        <a:lumMod val="20000"/>
                        <a:lumOff val="80000"/>
                      </a:schemeClr>
                    </a:solidFill>
                  </a:tcPr>
                </a:tc>
                <a:tc>
                  <a:txBody>
                    <a:bodyPr/>
                    <a:lstStyle/>
                    <a:p>
                      <a:pPr algn="ctr" fontAlgn="b"/>
                      <a:r>
                        <a:rPr lang="en-IN" sz="1600" b="0" u="none" strike="noStrike" dirty="0">
                          <a:solidFill>
                            <a:schemeClr val="tx1"/>
                          </a:solidFill>
                          <a:effectLst/>
                          <a:latin typeface="Cambria Math" panose="02040503050406030204" pitchFamily="18" charset="0"/>
                          <a:ea typeface="Cambria Math" panose="02040503050406030204" pitchFamily="18" charset="0"/>
                        </a:rPr>
                        <a:t>Sydney</a:t>
                      </a:r>
                      <a:endParaRPr lang="en-IN" sz="1600" b="0" i="0" u="none" strike="noStrike" dirty="0">
                        <a:solidFill>
                          <a:schemeClr val="tx1"/>
                        </a:solidFill>
                        <a:effectLst/>
                        <a:latin typeface="Cambria Math" panose="02040503050406030204" pitchFamily="18" charset="0"/>
                        <a:ea typeface="Cambria Math" panose="02040503050406030204" pitchFamily="18" charset="0"/>
                      </a:endParaRPr>
                    </a:p>
                  </a:txBody>
                  <a:tcPr marL="9525" marR="9525" marT="9525" marB="0" anchor="b">
                    <a:solidFill>
                      <a:schemeClr val="accent1">
                        <a:lumMod val="20000"/>
                        <a:lumOff val="80000"/>
                      </a:schemeClr>
                    </a:solidFill>
                  </a:tcPr>
                </a:tc>
                <a:tc>
                  <a:txBody>
                    <a:bodyPr/>
                    <a:lstStyle/>
                    <a:p>
                      <a:pPr algn="ctr" fontAlgn="b"/>
                      <a:r>
                        <a:rPr lang="en-IN" sz="1600" b="0" u="none" strike="noStrike" dirty="0">
                          <a:solidFill>
                            <a:schemeClr val="tx1"/>
                          </a:solidFill>
                          <a:effectLst/>
                          <a:latin typeface="Cambria Math" panose="02040503050406030204" pitchFamily="18" charset="0"/>
                          <a:ea typeface="Cambria Math" panose="02040503050406030204" pitchFamily="18" charset="0"/>
                        </a:rPr>
                        <a:t>Australia</a:t>
                      </a:r>
                      <a:endParaRPr lang="en-IN" sz="1600" b="0" i="0" u="none" strike="noStrike" dirty="0">
                        <a:solidFill>
                          <a:schemeClr val="tx1"/>
                        </a:solidFill>
                        <a:effectLst/>
                        <a:latin typeface="Cambria Math" panose="02040503050406030204" pitchFamily="18" charset="0"/>
                        <a:ea typeface="Cambria Math" panose="02040503050406030204" pitchFamily="18" charset="0"/>
                      </a:endParaRPr>
                    </a:p>
                  </a:txBody>
                  <a:tcPr marL="9525" marR="9525" marT="9525" marB="0" anchor="b">
                    <a:solidFill>
                      <a:schemeClr val="accent1">
                        <a:lumMod val="20000"/>
                        <a:lumOff val="80000"/>
                      </a:schemeClr>
                    </a:solidFill>
                  </a:tcPr>
                </a:tc>
                <a:tc>
                  <a:txBody>
                    <a:bodyPr/>
                    <a:lstStyle/>
                    <a:p>
                      <a:pPr algn="ctr" fontAlgn="b"/>
                      <a:r>
                        <a:rPr lang="en-IN" sz="1600" b="0" u="none" strike="noStrike" dirty="0">
                          <a:solidFill>
                            <a:schemeClr val="tx1"/>
                          </a:solidFill>
                          <a:effectLst/>
                          <a:highlight>
                            <a:srgbClr val="FFFF00"/>
                          </a:highlight>
                          <a:latin typeface="Cambria Math" panose="02040503050406030204" pitchFamily="18" charset="0"/>
                          <a:ea typeface="Cambria Math" panose="02040503050406030204" pitchFamily="18" charset="0"/>
                        </a:rPr>
                        <a:t>89070</a:t>
                      </a:r>
                      <a:endParaRPr lang="en-IN" sz="1600" b="0" i="0" u="none" strike="noStrike" dirty="0">
                        <a:solidFill>
                          <a:schemeClr val="tx1"/>
                        </a:solidFill>
                        <a:effectLst/>
                        <a:highlight>
                          <a:srgbClr val="FFFF00"/>
                        </a:highlight>
                        <a:latin typeface="Cambria Math" panose="02040503050406030204" pitchFamily="18" charset="0"/>
                        <a:ea typeface="Cambria Math" panose="02040503050406030204" pitchFamily="18" charset="0"/>
                      </a:endParaRPr>
                    </a:p>
                  </a:txBody>
                  <a:tcPr marL="9525" marR="9525" marT="9525" marB="0" anchor="b">
                    <a:solidFill>
                      <a:schemeClr val="accent1">
                        <a:lumMod val="20000"/>
                        <a:lumOff val="80000"/>
                      </a:schemeClr>
                    </a:solidFill>
                  </a:tcPr>
                </a:tc>
                <a:tc>
                  <a:txBody>
                    <a:bodyPr/>
                    <a:lstStyle/>
                    <a:p>
                      <a:pPr algn="ctr" fontAlgn="b"/>
                      <a:r>
                        <a:rPr lang="en-IN" sz="1600" b="0" u="none" strike="noStrike">
                          <a:solidFill>
                            <a:schemeClr val="tx1"/>
                          </a:solidFill>
                          <a:effectLst/>
                          <a:latin typeface="Cambria Math" panose="02040503050406030204" pitchFamily="18" charset="0"/>
                          <a:ea typeface="Cambria Math" panose="02040503050406030204" pitchFamily="18" charset="0"/>
                        </a:rPr>
                        <a:t>453019</a:t>
                      </a:r>
                      <a:endParaRPr lang="en-IN" sz="1600" b="0" i="0" u="none" strike="noStrike">
                        <a:solidFill>
                          <a:schemeClr val="tx1"/>
                        </a:solidFill>
                        <a:effectLst/>
                        <a:latin typeface="Cambria Math" panose="02040503050406030204" pitchFamily="18" charset="0"/>
                        <a:ea typeface="Cambria Math" panose="02040503050406030204" pitchFamily="18" charset="0"/>
                      </a:endParaRPr>
                    </a:p>
                  </a:txBody>
                  <a:tcPr marL="9525" marR="9525" marT="9525" marB="0" anchor="b">
                    <a:solidFill>
                      <a:schemeClr val="accent1">
                        <a:lumMod val="20000"/>
                        <a:lumOff val="80000"/>
                      </a:schemeClr>
                    </a:solidFill>
                  </a:tcPr>
                </a:tc>
                <a:extLst>
                  <a:ext uri="{0D108BD9-81ED-4DB2-BD59-A6C34878D82A}">
                    <a16:rowId xmlns:a16="http://schemas.microsoft.com/office/drawing/2014/main" val="2525917867"/>
                  </a:ext>
                </a:extLst>
              </a:tr>
              <a:tr h="416024">
                <a:tc>
                  <a:txBody>
                    <a:bodyPr/>
                    <a:lstStyle/>
                    <a:p>
                      <a:pPr algn="ctr" fontAlgn="b"/>
                      <a:r>
                        <a:rPr lang="en-IN" sz="1600" b="0" u="none" strike="noStrike">
                          <a:solidFill>
                            <a:schemeClr val="tx1"/>
                          </a:solidFill>
                          <a:effectLst/>
                          <a:latin typeface="Cambria Math" panose="02040503050406030204" pitchFamily="18" charset="0"/>
                          <a:ea typeface="Cambria Math" panose="02040503050406030204" pitchFamily="18" charset="0"/>
                        </a:rPr>
                        <a:t>7</a:t>
                      </a:r>
                      <a:endParaRPr lang="en-IN" sz="1600" b="0" i="0" u="none" strike="noStrike">
                        <a:solidFill>
                          <a:schemeClr val="tx1"/>
                        </a:solidFill>
                        <a:effectLst/>
                        <a:latin typeface="Cambria Math" panose="02040503050406030204" pitchFamily="18" charset="0"/>
                        <a:ea typeface="Cambria Math" panose="02040503050406030204" pitchFamily="18" charset="0"/>
                      </a:endParaRPr>
                    </a:p>
                  </a:txBody>
                  <a:tcPr marL="9525" marR="9525" marT="9525" marB="0" anchor="b">
                    <a:solidFill>
                      <a:schemeClr val="accent1">
                        <a:lumMod val="20000"/>
                        <a:lumOff val="80000"/>
                      </a:schemeClr>
                    </a:solidFill>
                  </a:tcPr>
                </a:tc>
                <a:tc>
                  <a:txBody>
                    <a:bodyPr/>
                    <a:lstStyle/>
                    <a:p>
                      <a:pPr algn="ctr" fontAlgn="b"/>
                      <a:r>
                        <a:rPr lang="en-IN" sz="1600" b="0" u="none" strike="noStrike">
                          <a:solidFill>
                            <a:schemeClr val="tx1"/>
                          </a:solidFill>
                          <a:effectLst/>
                          <a:latin typeface="Cambria Math" panose="02040503050406030204" pitchFamily="18" charset="0"/>
                          <a:ea typeface="Cambria Math" panose="02040503050406030204" pitchFamily="18" charset="0"/>
                        </a:rPr>
                        <a:t>2</a:t>
                      </a:r>
                      <a:endParaRPr lang="en-IN" sz="1600" b="0" i="0" u="none" strike="noStrike">
                        <a:solidFill>
                          <a:schemeClr val="tx1"/>
                        </a:solidFill>
                        <a:effectLst/>
                        <a:latin typeface="Cambria Math" panose="02040503050406030204" pitchFamily="18" charset="0"/>
                        <a:ea typeface="Cambria Math" panose="02040503050406030204" pitchFamily="18" charset="0"/>
                      </a:endParaRPr>
                    </a:p>
                  </a:txBody>
                  <a:tcPr marL="9525" marR="9525" marT="9525" marB="0" anchor="b">
                    <a:solidFill>
                      <a:schemeClr val="accent1">
                        <a:lumMod val="20000"/>
                        <a:lumOff val="80000"/>
                      </a:schemeClr>
                    </a:solidFill>
                  </a:tcPr>
                </a:tc>
                <a:tc>
                  <a:txBody>
                    <a:bodyPr/>
                    <a:lstStyle/>
                    <a:p>
                      <a:pPr algn="ctr" fontAlgn="b"/>
                      <a:r>
                        <a:rPr lang="en-IN" sz="1600" b="0" u="none" strike="noStrike">
                          <a:solidFill>
                            <a:schemeClr val="tx1"/>
                          </a:solidFill>
                          <a:effectLst/>
                          <a:latin typeface="Cambria Math" panose="02040503050406030204" pitchFamily="18" charset="0"/>
                          <a:ea typeface="Cambria Math" panose="02040503050406030204" pitchFamily="18" charset="0"/>
                        </a:rPr>
                        <a:t>1436951</a:t>
                      </a:r>
                      <a:endParaRPr lang="en-IN" sz="1600" b="0" i="0" u="none" strike="noStrike">
                        <a:solidFill>
                          <a:schemeClr val="tx1"/>
                        </a:solidFill>
                        <a:effectLst/>
                        <a:latin typeface="Cambria Math" panose="02040503050406030204" pitchFamily="18" charset="0"/>
                        <a:ea typeface="Cambria Math" panose="02040503050406030204" pitchFamily="18" charset="0"/>
                      </a:endParaRPr>
                    </a:p>
                  </a:txBody>
                  <a:tcPr marL="9525" marR="9525" marT="9525" marB="0" anchor="b">
                    <a:solidFill>
                      <a:schemeClr val="accent1">
                        <a:lumMod val="20000"/>
                        <a:lumOff val="80000"/>
                      </a:schemeClr>
                    </a:solidFill>
                  </a:tcPr>
                </a:tc>
                <a:tc>
                  <a:txBody>
                    <a:bodyPr/>
                    <a:lstStyle/>
                    <a:p>
                      <a:pPr algn="ctr" fontAlgn="b"/>
                      <a:r>
                        <a:rPr lang="en-IN" sz="1600" b="0" u="none" strike="noStrike" dirty="0">
                          <a:solidFill>
                            <a:schemeClr val="tx1"/>
                          </a:solidFill>
                          <a:effectLst/>
                          <a:latin typeface="Cambria Math" panose="02040503050406030204" pitchFamily="18" charset="0"/>
                          <a:ea typeface="Cambria Math" panose="02040503050406030204" pitchFamily="18" charset="0"/>
                        </a:rPr>
                        <a:t>457110</a:t>
                      </a:r>
                      <a:endParaRPr lang="en-IN" sz="1600" b="0" i="0" u="none" strike="noStrike" dirty="0">
                        <a:solidFill>
                          <a:schemeClr val="tx1"/>
                        </a:solidFill>
                        <a:effectLst/>
                        <a:latin typeface="Cambria Math" panose="02040503050406030204" pitchFamily="18" charset="0"/>
                        <a:ea typeface="Cambria Math" panose="02040503050406030204" pitchFamily="18" charset="0"/>
                      </a:endParaRPr>
                    </a:p>
                  </a:txBody>
                  <a:tcPr marL="9525" marR="9525" marT="9525" marB="0" anchor="b">
                    <a:solidFill>
                      <a:schemeClr val="accent1">
                        <a:lumMod val="20000"/>
                        <a:lumOff val="80000"/>
                      </a:schemeClr>
                    </a:solidFill>
                  </a:tcPr>
                </a:tc>
                <a:tc>
                  <a:txBody>
                    <a:bodyPr/>
                    <a:lstStyle/>
                    <a:p>
                      <a:pPr algn="ctr" fontAlgn="b"/>
                      <a:r>
                        <a:rPr lang="en-IN" sz="1600" b="0" u="none" strike="noStrike">
                          <a:solidFill>
                            <a:schemeClr val="tx1"/>
                          </a:solidFill>
                          <a:effectLst/>
                          <a:latin typeface="Cambria Math" panose="02040503050406030204" pitchFamily="18" charset="0"/>
                          <a:ea typeface="Cambria Math" panose="02040503050406030204" pitchFamily="18" charset="0"/>
                        </a:rPr>
                        <a:t>London</a:t>
                      </a:r>
                      <a:endParaRPr lang="en-IN" sz="1600" b="0" i="0" u="none" strike="noStrike">
                        <a:solidFill>
                          <a:schemeClr val="tx1"/>
                        </a:solidFill>
                        <a:effectLst/>
                        <a:latin typeface="Cambria Math" panose="02040503050406030204" pitchFamily="18" charset="0"/>
                        <a:ea typeface="Cambria Math" panose="02040503050406030204" pitchFamily="18" charset="0"/>
                      </a:endParaRPr>
                    </a:p>
                  </a:txBody>
                  <a:tcPr marL="9525" marR="9525" marT="9525" marB="0" anchor="b">
                    <a:solidFill>
                      <a:schemeClr val="accent1">
                        <a:lumMod val="20000"/>
                        <a:lumOff val="80000"/>
                      </a:schemeClr>
                    </a:solidFill>
                  </a:tcPr>
                </a:tc>
                <a:tc>
                  <a:txBody>
                    <a:bodyPr/>
                    <a:lstStyle/>
                    <a:p>
                      <a:pPr algn="ctr" fontAlgn="b"/>
                      <a:r>
                        <a:rPr lang="en-IN" sz="1600" b="0" u="none" strike="noStrike" dirty="0">
                          <a:solidFill>
                            <a:schemeClr val="tx1"/>
                          </a:solidFill>
                          <a:effectLst/>
                          <a:latin typeface="Cambria Math" panose="02040503050406030204" pitchFamily="18" charset="0"/>
                          <a:ea typeface="Cambria Math" panose="02040503050406030204" pitchFamily="18" charset="0"/>
                        </a:rPr>
                        <a:t>UK</a:t>
                      </a:r>
                      <a:endParaRPr lang="en-IN" sz="1600" b="0" i="0" u="none" strike="noStrike" dirty="0">
                        <a:solidFill>
                          <a:schemeClr val="tx1"/>
                        </a:solidFill>
                        <a:effectLst/>
                        <a:latin typeface="Cambria Math" panose="02040503050406030204" pitchFamily="18" charset="0"/>
                        <a:ea typeface="Cambria Math" panose="02040503050406030204" pitchFamily="18" charset="0"/>
                      </a:endParaRPr>
                    </a:p>
                  </a:txBody>
                  <a:tcPr marL="9525" marR="9525" marT="9525" marB="0" anchor="b">
                    <a:solidFill>
                      <a:schemeClr val="accent1">
                        <a:lumMod val="20000"/>
                        <a:lumOff val="80000"/>
                      </a:schemeClr>
                    </a:solidFill>
                  </a:tcPr>
                </a:tc>
                <a:tc>
                  <a:txBody>
                    <a:bodyPr/>
                    <a:lstStyle/>
                    <a:p>
                      <a:pPr algn="ctr" fontAlgn="b"/>
                      <a:r>
                        <a:rPr lang="en-IN" sz="1600" b="0" u="none" strike="noStrike" dirty="0">
                          <a:solidFill>
                            <a:schemeClr val="tx1"/>
                          </a:solidFill>
                          <a:effectLst/>
                          <a:latin typeface="Cambria Math" panose="02040503050406030204" pitchFamily="18" charset="0"/>
                          <a:ea typeface="Cambria Math" panose="02040503050406030204" pitchFamily="18" charset="0"/>
                        </a:rPr>
                        <a:t>88182</a:t>
                      </a:r>
                      <a:endParaRPr lang="en-IN" sz="1600" b="0" i="0" u="none" strike="noStrike" dirty="0">
                        <a:solidFill>
                          <a:schemeClr val="tx1"/>
                        </a:solidFill>
                        <a:effectLst/>
                        <a:latin typeface="Cambria Math" panose="02040503050406030204" pitchFamily="18" charset="0"/>
                        <a:ea typeface="Cambria Math" panose="02040503050406030204" pitchFamily="18" charset="0"/>
                      </a:endParaRPr>
                    </a:p>
                  </a:txBody>
                  <a:tcPr marL="9525" marR="9525" marT="9525" marB="0" anchor="b">
                    <a:solidFill>
                      <a:schemeClr val="accent1">
                        <a:lumMod val="20000"/>
                        <a:lumOff val="80000"/>
                      </a:schemeClr>
                    </a:solidFill>
                  </a:tcPr>
                </a:tc>
                <a:tc>
                  <a:txBody>
                    <a:bodyPr/>
                    <a:lstStyle/>
                    <a:p>
                      <a:pPr algn="ctr" fontAlgn="b"/>
                      <a:r>
                        <a:rPr lang="en-IN" sz="1600" b="0" u="none" strike="noStrike" dirty="0">
                          <a:solidFill>
                            <a:schemeClr val="tx1"/>
                          </a:solidFill>
                          <a:effectLst/>
                          <a:latin typeface="Cambria Math" panose="02040503050406030204" pitchFamily="18" charset="0"/>
                          <a:ea typeface="Cambria Math" panose="02040503050406030204" pitchFamily="18" charset="0"/>
                        </a:rPr>
                        <a:t>566863</a:t>
                      </a:r>
                      <a:endParaRPr lang="en-IN" sz="1600" b="0" i="0" u="none" strike="noStrike" dirty="0">
                        <a:solidFill>
                          <a:schemeClr val="tx1"/>
                        </a:solidFill>
                        <a:effectLst/>
                        <a:latin typeface="Cambria Math" panose="02040503050406030204" pitchFamily="18" charset="0"/>
                        <a:ea typeface="Cambria Math" panose="02040503050406030204" pitchFamily="18" charset="0"/>
                      </a:endParaRPr>
                    </a:p>
                  </a:txBody>
                  <a:tcPr marL="9525" marR="9525" marT="9525" marB="0" anchor="b">
                    <a:solidFill>
                      <a:schemeClr val="accent1">
                        <a:lumMod val="20000"/>
                        <a:lumOff val="80000"/>
                      </a:schemeClr>
                    </a:solidFill>
                  </a:tcPr>
                </a:tc>
                <a:extLst>
                  <a:ext uri="{0D108BD9-81ED-4DB2-BD59-A6C34878D82A}">
                    <a16:rowId xmlns:a16="http://schemas.microsoft.com/office/drawing/2014/main" val="1933640351"/>
                  </a:ext>
                </a:extLst>
              </a:tr>
            </a:tbl>
          </a:graphicData>
        </a:graphic>
      </p:graphicFrame>
    </p:spTree>
    <p:extLst>
      <p:ext uri="{BB962C8B-B14F-4D97-AF65-F5344CB8AC3E}">
        <p14:creationId xmlns:p14="http://schemas.microsoft.com/office/powerpoint/2010/main" val="2083900281"/>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Main Event">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Main Event">
      <a:majorFont>
        <a:latin typeface="Impact" panose="020B080603090205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Impact" panose="020B080603090205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in Event">
      <a:fillStyleLst>
        <a:solidFill>
          <a:schemeClr val="phClr"/>
        </a:solidFill>
        <a:solidFill>
          <a:schemeClr val="phClr">
            <a:tint val="69000"/>
            <a:satMod val="105000"/>
            <a:lumMod val="110000"/>
          </a:schemeClr>
        </a:solidFill>
        <a:blipFill>
          <a:blip xmlns:r="http://schemas.openxmlformats.org/officeDocument/2006/relationships" r:embed="rId1">
            <a:duotone>
              <a:schemeClr val="phClr">
                <a:shade val="88000"/>
                <a:lumMod val="88000"/>
              </a:schemeClr>
              <a:schemeClr val="phClr"/>
            </a:duotone>
          </a:blip>
          <a:tile tx="0" ty="0" sx="100000" sy="100000" flip="none" algn="tl"/>
        </a:blipFill>
      </a:fillStyleLst>
      <a:lnStyleLst>
        <a:ln w="9525" cap="flat" cmpd="sng" algn="ctr">
          <a:solidFill>
            <a:schemeClr val="phClr">
              <a:shade val="60000"/>
            </a:scheme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25400" dist="127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88000"/>
              </a:schemeClr>
            </a:gs>
          </a:gsLst>
          <a:lin ang="5400000" scaled="0"/>
        </a:gradFill>
        <a:blipFill>
          <a:blip xmlns:r="http://schemas.openxmlformats.org/officeDocument/2006/relationships" r:embed="rId2">
            <a:duotone>
              <a:schemeClr val="phClr">
                <a:shade val="48000"/>
                <a:satMod val="110000"/>
                <a:lumMod val="40000"/>
              </a:schemeClr>
              <a:schemeClr val="phClr">
                <a:tint val="90000"/>
                <a:lumMod val="106000"/>
              </a:schemeClr>
            </a:duotone>
          </a:blip>
          <a:stretch/>
        </a:blipFill>
      </a:bgFillStyleLst>
    </a:fmtScheme>
  </a:themeElements>
  <a:objectDefaults/>
  <a:extraClrSchemeLst/>
  <a:extLst>
    <a:ext uri="{05A4C25C-085E-4340-85A3-A5531E510DB2}">
      <thm15:themeFamily xmlns:thm15="http://schemas.microsoft.com/office/thememl/2012/main" name="Main Event" id="{AC372BB4-D83D-411E-B849-B641926BA760}" vid="{686B1E04-F35C-4AB5-985D-0C358CA11055}"/>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0.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7.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8.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9.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emplate>TM04033927[[fn=Main Event]]</Template>
  <TotalTime>478</TotalTime>
  <Words>2110</Words>
  <Application>Microsoft Office PowerPoint</Application>
  <PresentationFormat>Widescreen</PresentationFormat>
  <Paragraphs>566</Paragraphs>
  <Slides>32</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32</vt:i4>
      </vt:variant>
    </vt:vector>
  </HeadingPairs>
  <TitlesOfParts>
    <vt:vector size="41" baseType="lpstr">
      <vt:lpstr>Arial</vt:lpstr>
      <vt:lpstr>Arial Rounded MT Bold</vt:lpstr>
      <vt:lpstr>Calibri</vt:lpstr>
      <vt:lpstr>Cambria</vt:lpstr>
      <vt:lpstr>Cambria Math</vt:lpstr>
      <vt:lpstr>Impact</vt:lpstr>
      <vt:lpstr>Times New Roman</vt:lpstr>
      <vt:lpstr>Wingdings</vt:lpstr>
      <vt:lpstr>Main Event</vt:lpstr>
      <vt:lpstr>CAR DATA Analysis</vt:lpstr>
      <vt:lpstr>Introduction</vt:lpstr>
      <vt:lpstr>Objective</vt:lpstr>
      <vt:lpstr>Customer analysis</vt:lpstr>
      <vt:lpstr>PowerPoint Presentation</vt:lpstr>
      <vt:lpstr>PowerPoint Presentation</vt:lpstr>
      <vt:lpstr>Summary</vt:lpstr>
      <vt:lpstr>PowerPoint Presentation</vt:lpstr>
      <vt:lpstr>PowerPoint Presentation</vt:lpstr>
      <vt:lpstr>PowerPoint Presentation</vt:lpstr>
      <vt:lpstr>PowerPoint Presentation</vt:lpstr>
      <vt:lpstr>Summary: </vt:lpstr>
      <vt:lpstr>Product Analysis</vt:lpstr>
      <vt:lpstr>PowerPoint Presentation</vt:lpstr>
      <vt:lpstr>PowerPoint Presentation</vt:lpstr>
      <vt:lpstr>Products with low stock compared to orders received:</vt:lpstr>
      <vt:lpstr>PowerPoint Presentation</vt:lpstr>
      <vt:lpstr>Products earning low average profit</vt:lpstr>
      <vt:lpstr>Summary: </vt:lpstr>
      <vt:lpstr>Employee analysis</vt:lpstr>
      <vt:lpstr>PowerPoint Presentation</vt:lpstr>
      <vt:lpstr>PowerPoint Presentation</vt:lpstr>
      <vt:lpstr>Summary:</vt:lpstr>
      <vt:lpstr>Order analysis: </vt:lpstr>
      <vt:lpstr>PowerPoint Presentation</vt:lpstr>
      <vt:lpstr>PowerPoint Presentation</vt:lpstr>
      <vt:lpstr>PowerPoint Presentation</vt:lpstr>
      <vt:lpstr>Summary:</vt:lpstr>
      <vt:lpstr>Final Summary:</vt:lpstr>
      <vt:lpstr>PowerPoint Presentation</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Windows User</dc:creator>
  <cp:lastModifiedBy>Windows User</cp:lastModifiedBy>
  <cp:revision>51</cp:revision>
  <dcterms:created xsi:type="dcterms:W3CDTF">2024-09-30T11:40:47Z</dcterms:created>
  <dcterms:modified xsi:type="dcterms:W3CDTF">2024-10-03T09:46:38Z</dcterms:modified>
</cp:coreProperties>
</file>

<file path=docProps/thumbnail.jpeg>
</file>